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7" r:id="rId2"/>
    <p:sldId id="258" r:id="rId3"/>
    <p:sldId id="295" r:id="rId4"/>
    <p:sldId id="296" r:id="rId5"/>
    <p:sldId id="298" r:id="rId6"/>
    <p:sldId id="297" r:id="rId7"/>
    <p:sldId id="307" r:id="rId8"/>
    <p:sldId id="300" r:id="rId9"/>
    <p:sldId id="302" r:id="rId10"/>
    <p:sldId id="309" r:id="rId11"/>
    <p:sldId id="306" r:id="rId12"/>
    <p:sldId id="304" r:id="rId13"/>
    <p:sldId id="310" r:id="rId14"/>
    <p:sldId id="305" r:id="rId15"/>
  </p:sldIdLst>
  <p:sldSz cx="12192000" cy="6858000"/>
  <p:notesSz cx="6858000" cy="9144000"/>
  <p:embeddedFontLst>
    <p:embeddedFont>
      <p:font typeface="맑은 고딕" pitchFamily="50" charset="-127"/>
      <p:regular r:id="rId16"/>
      <p:bold r:id="rId17"/>
    </p:embeddedFont>
    <p:embeddedFont>
      <p:font typeface="a시월구일1" pitchFamily="18" charset="-127"/>
      <p:regular r:id="rId18"/>
    </p:embeddedFont>
    <p:embeddedFont>
      <p:font typeface="a시월구일2" pitchFamily="18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2B49"/>
    <a:srgbClr val="EEEEEE"/>
    <a:srgbClr val="EAEAEA"/>
    <a:srgbClr val="FE973B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3" autoAdjust="0"/>
    <p:restoredTop sz="94660"/>
  </p:normalViewPr>
  <p:slideViewPr>
    <p:cSldViewPr snapToGrid="0">
      <p:cViewPr varScale="1">
        <p:scale>
          <a:sx n="78" d="100"/>
          <a:sy n="78" d="100"/>
        </p:scale>
        <p:origin x="-91" y="-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7550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41668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6175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70815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89505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21112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23329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37316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32580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85838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3995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77092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3&#54617;&#45380;2&#54617;&#44592;\&#54617;&#49696;&#51228;\Team&#44508;&#49885;&#44508;_&#52572;&#51333;\Team&#44508;&#49885;&#44508;_&#44396;&#54788;&#50689;&#49345;.mp4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xmlns="" id="{813C7D84-69AB-E150-2A2C-98D335ACBF69}"/>
                </a:ext>
              </a:extLst>
            </p:cNvPr>
            <p:cNvSpPr/>
            <p:nvPr/>
          </p:nvSpPr>
          <p:spPr>
            <a:xfrm>
              <a:off x="1202563" y="254000"/>
              <a:ext cx="9829800" cy="40233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75000"/>
                  <a:alpha val="6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tabLst>
                  <a:tab pos="1524000" algn="l"/>
                  <a:tab pos="2419350" algn="l"/>
                </a:tabLst>
                <a:defRPr/>
              </a:pPr>
              <a:r>
                <a:rPr lang="ko-KR" altLang="en-US" sz="2000" b="1" kern="0" smtClean="0">
                  <a:ln w="1587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시월구일1" pitchFamily="18" charset="-127"/>
                  <a:ea typeface="a시월구일1" pitchFamily="18" charset="-127"/>
                </a:rPr>
                <a:t>순천향대학교 컴퓨터공학과 </a:t>
              </a:r>
              <a:r>
                <a:rPr lang="en-US" altLang="ko-KR" sz="2000" b="1" kern="0" smtClean="0">
                  <a:ln w="1587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시월구일1" pitchFamily="18" charset="-127"/>
                  <a:ea typeface="a시월구일1" pitchFamily="18" charset="-127"/>
                </a:rPr>
                <a:t>/ </a:t>
              </a:r>
              <a:r>
                <a:rPr lang="ko-KR" altLang="en-US" sz="2000" b="1" kern="0" smtClean="0">
                  <a:ln w="1587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시월구일1" pitchFamily="18" charset="-127"/>
                  <a:ea typeface="a시월구일1" pitchFamily="18" charset="-127"/>
                </a:rPr>
                <a:t>마이크로 프로세서 </a:t>
              </a:r>
              <a:r>
                <a:rPr lang="en-US" altLang="ko-KR" sz="2000" b="1" kern="0" smtClean="0">
                  <a:ln w="1587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시월구일1" pitchFamily="18" charset="-127"/>
                  <a:ea typeface="a시월구일1" pitchFamily="18" charset="-127"/>
                </a:rPr>
                <a:t>(</a:t>
              </a:r>
              <a:r>
                <a:rPr lang="ko-KR" altLang="en-US" sz="2000" b="1" kern="0" smtClean="0">
                  <a:ln w="1587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시월구일1" pitchFamily="18" charset="-127"/>
                  <a:ea typeface="a시월구일1" pitchFamily="18" charset="-127"/>
                </a:rPr>
                <a:t>캡스톤 디자인</a:t>
              </a:r>
              <a:r>
                <a:rPr lang="en-US" altLang="ko-KR" sz="2000" b="1" kern="0" smtClean="0">
                  <a:ln w="1587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시월구일1" pitchFamily="18" charset="-127"/>
                  <a:ea typeface="a시월구일1" pitchFamily="18" charset="-127"/>
                </a:rPr>
                <a:t>)</a:t>
              </a:r>
              <a:endPara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3E2873F-2781-0860-C874-EE8A04D357D6}"/>
              </a:ext>
            </a:extLst>
          </p:cNvPr>
          <p:cNvSpPr txBox="1"/>
          <p:nvPr/>
        </p:nvSpPr>
        <p:spPr>
          <a:xfrm>
            <a:off x="2259623" y="1013783"/>
            <a:ext cx="854612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5400" b="1" i="1" kern="0" smtClean="0">
                <a:ln w="15875"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a시월구일2" pitchFamily="18" charset="-127"/>
                <a:ea typeface="a시월구일2" pitchFamily="18" charset="-127"/>
              </a:rPr>
              <a:t>엘리베이터 내의 상황 인식 및</a:t>
            </a:r>
          </a:p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5400" b="1" i="1" kern="0" smtClean="0">
                <a:ln w="15875"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a시월구일2" pitchFamily="18" charset="-127"/>
                <a:ea typeface="a시월구일2" pitchFamily="18" charset="-127"/>
              </a:rPr>
              <a:t>스마트 디스플레이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63E2873F-2781-0860-C874-EE8A04D357D6}"/>
              </a:ext>
            </a:extLst>
          </p:cNvPr>
          <p:cNvSpPr txBox="1"/>
          <p:nvPr/>
        </p:nvSpPr>
        <p:spPr>
          <a:xfrm>
            <a:off x="4144109" y="4700658"/>
            <a:ext cx="7728438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tabLst>
                <a:tab pos="1524000" algn="l"/>
                <a:tab pos="2419350" algn="l"/>
              </a:tabLst>
              <a:defRPr/>
            </a:pPr>
            <a:r>
              <a:rPr lang="ko-KR" altLang="en-US" sz="28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지도 교수</a:t>
            </a:r>
            <a:r>
              <a:rPr lang="en-US" altLang="ko-KR" sz="28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: </a:t>
            </a:r>
            <a:r>
              <a:rPr lang="ko-KR" altLang="en-US" sz="28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홍인식 교수님</a:t>
            </a:r>
            <a:endParaRPr lang="en-US" altLang="ko-KR" sz="2800" b="1" kern="0" smtClean="0">
              <a:ln w="15875">
                <a:noFill/>
              </a:ln>
              <a:latin typeface="a시월구일1" pitchFamily="18" charset="-127"/>
              <a:ea typeface="a시월구일1" pitchFamily="18" charset="-127"/>
            </a:endParaRPr>
          </a:p>
          <a:p>
            <a:pPr algn="r">
              <a:tabLst>
                <a:tab pos="1524000" algn="l"/>
                <a:tab pos="2419350" algn="l"/>
              </a:tabLst>
              <a:defRPr/>
            </a:pPr>
            <a:endParaRPr lang="en-US" altLang="ko-KR" sz="1400" b="1" kern="0" smtClean="0">
              <a:ln w="15875">
                <a:noFill/>
              </a:ln>
              <a:latin typeface="a시월구일1" pitchFamily="18" charset="-127"/>
              <a:ea typeface="a시월구일1" pitchFamily="18" charset="-127"/>
            </a:endParaRPr>
          </a:p>
          <a:p>
            <a:pPr algn="r">
              <a:tabLst>
                <a:tab pos="1524000" algn="l"/>
                <a:tab pos="2419350" algn="l"/>
              </a:tabLst>
              <a:defRPr/>
            </a:pPr>
            <a:r>
              <a:rPr lang="en-US" altLang="ko-KR" sz="20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20194066 </a:t>
            </a:r>
            <a:r>
              <a:rPr lang="ko-KR" altLang="en-US" sz="20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윤준식</a:t>
            </a:r>
            <a:r>
              <a:rPr lang="en-US" altLang="ko-KR" sz="20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(</a:t>
            </a:r>
            <a:r>
              <a:rPr lang="ko-KR" altLang="en-US" sz="20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팀장</a:t>
            </a:r>
            <a:r>
              <a:rPr lang="en-US" altLang="ko-KR" sz="20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)</a:t>
            </a:r>
          </a:p>
          <a:p>
            <a:pPr algn="r">
              <a:tabLst>
                <a:tab pos="1524000" algn="l"/>
                <a:tab pos="2419350" algn="l"/>
              </a:tabLst>
              <a:defRPr/>
            </a:pPr>
            <a:r>
              <a:rPr lang="en-US" altLang="ko-KR" sz="20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20194111 </a:t>
            </a:r>
            <a:r>
              <a:rPr lang="ko-KR" altLang="en-US" sz="20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최민규</a:t>
            </a:r>
            <a:endParaRPr lang="en-US" altLang="ko-KR" sz="2000" b="1" kern="0" smtClean="0">
              <a:ln w="15875">
                <a:noFill/>
              </a:ln>
              <a:latin typeface="a시월구일1" pitchFamily="18" charset="-127"/>
              <a:ea typeface="a시월구일1" pitchFamily="18" charset="-127"/>
            </a:endParaRPr>
          </a:p>
          <a:p>
            <a:pPr algn="r">
              <a:tabLst>
                <a:tab pos="1524000" algn="l"/>
                <a:tab pos="2419350" algn="l"/>
              </a:tabLst>
              <a:defRPr/>
            </a:pPr>
            <a:r>
              <a:rPr lang="en-US" altLang="ko-KR" sz="20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20204062 </a:t>
            </a:r>
            <a:r>
              <a:rPr lang="ko-KR" altLang="en-US" sz="2000" b="1" kern="0" smtClean="0">
                <a:ln w="15875">
                  <a:noFill/>
                </a:ln>
                <a:latin typeface="a시월구일1" pitchFamily="18" charset="-127"/>
                <a:ea typeface="a시월구일1" pitchFamily="18" charset="-127"/>
              </a:rPr>
              <a:t>이인규</a:t>
            </a:r>
            <a:endParaRPr lang="ko-KR" altLang="en-US" sz="2800" b="1" kern="0" smtClean="0">
              <a:ln w="15875">
                <a:noFill/>
              </a:ln>
              <a:latin typeface="a시월구일1" pitchFamily="18" charset="-127"/>
              <a:ea typeface="a시월구일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72779061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센서 연결 도식화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4976" y="860182"/>
            <a:ext cx="11676185" cy="568171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프로토콜 도식화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grpSp>
        <p:nvGrpSpPr>
          <p:cNvPr id="84" name="그룹 83"/>
          <p:cNvGrpSpPr/>
          <p:nvPr/>
        </p:nvGrpSpPr>
        <p:grpSpPr>
          <a:xfrm>
            <a:off x="459244" y="934916"/>
            <a:ext cx="9876680" cy="5574287"/>
            <a:chOff x="1169388" y="934916"/>
            <a:chExt cx="9876680" cy="5574287"/>
          </a:xfrm>
        </p:grpSpPr>
        <p:sp>
          <p:nvSpPr>
            <p:cNvPr id="13" name="모서리가 둥근 직사각형 12"/>
            <p:cNvSpPr/>
            <p:nvPr/>
          </p:nvSpPr>
          <p:spPr>
            <a:xfrm>
              <a:off x="1169388" y="958362"/>
              <a:ext cx="984727" cy="685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smtClean="0">
                  <a:solidFill>
                    <a:schemeClr val="tx1"/>
                  </a:solidFill>
                </a:rPr>
                <a:t>Arduino</a:t>
              </a:r>
            </a:p>
            <a:p>
              <a:pPr algn="ctr"/>
              <a:r>
                <a:rPr lang="en-US" altLang="ko-KR" sz="1600" smtClean="0">
                  <a:solidFill>
                    <a:schemeClr val="tx1"/>
                  </a:solidFill>
                </a:rPr>
                <a:t>Mega</a:t>
              </a:r>
              <a:endParaRPr lang="ko-KR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2420826" y="952500"/>
              <a:ext cx="984727" cy="685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smtClean="0">
                  <a:solidFill>
                    <a:schemeClr val="tx1"/>
                  </a:solidFill>
                </a:rPr>
                <a:t>초음파</a:t>
              </a:r>
              <a:endParaRPr lang="en-US" altLang="ko-KR" sz="160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600" smtClean="0">
                  <a:solidFill>
                    <a:schemeClr val="tx1"/>
                  </a:solidFill>
                </a:rPr>
                <a:t>센서</a:t>
              </a:r>
              <a:r>
                <a:rPr lang="en-US" altLang="ko-KR" sz="1600" smtClean="0">
                  <a:solidFill>
                    <a:schemeClr val="tx1"/>
                  </a:solidFill>
                </a:rPr>
                <a:t>1</a:t>
              </a:r>
              <a:endParaRPr lang="ko-KR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3689849" y="946639"/>
              <a:ext cx="984727" cy="685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smtClean="0">
                  <a:solidFill>
                    <a:schemeClr val="tx1"/>
                  </a:solidFill>
                </a:rPr>
                <a:t>초음파</a:t>
              </a:r>
              <a:endParaRPr lang="en-US" altLang="ko-KR" sz="160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600" smtClean="0">
                  <a:solidFill>
                    <a:schemeClr val="tx1"/>
                  </a:solidFill>
                </a:rPr>
                <a:t>센서</a:t>
              </a:r>
              <a:r>
                <a:rPr lang="en-US" altLang="ko-KR" sz="1600" smtClean="0">
                  <a:solidFill>
                    <a:schemeClr val="tx1"/>
                  </a:solidFill>
                </a:rPr>
                <a:t>2</a:t>
              </a:r>
              <a:endParaRPr lang="ko-KR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4923703" y="949570"/>
              <a:ext cx="984727" cy="685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smtClean="0">
                  <a:solidFill>
                    <a:schemeClr val="tx1"/>
                  </a:solidFill>
                </a:rPr>
                <a:t>초음파</a:t>
              </a:r>
              <a:endParaRPr lang="en-US" altLang="ko-KR" sz="160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600" smtClean="0">
                  <a:solidFill>
                    <a:schemeClr val="tx1"/>
                  </a:solidFill>
                </a:rPr>
                <a:t>센서</a:t>
              </a:r>
              <a:r>
                <a:rPr lang="en-US" altLang="ko-KR" sz="1600" smtClean="0">
                  <a:solidFill>
                    <a:schemeClr val="tx1"/>
                  </a:solidFill>
                </a:rPr>
                <a:t>3</a:t>
              </a:r>
              <a:endParaRPr lang="ko-KR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6148764" y="952501"/>
              <a:ext cx="984727" cy="685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smtClean="0">
                  <a:solidFill>
                    <a:schemeClr val="tx1"/>
                  </a:solidFill>
                </a:rPr>
                <a:t>로드셀</a:t>
              </a:r>
              <a:endParaRPr lang="en-US" altLang="ko-KR" sz="160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600" smtClean="0">
                  <a:solidFill>
                    <a:schemeClr val="tx1"/>
                  </a:solidFill>
                </a:rPr>
                <a:t>센서</a:t>
              </a:r>
              <a:r>
                <a:rPr lang="en-US" altLang="ko-KR" sz="1600" smtClean="0">
                  <a:solidFill>
                    <a:schemeClr val="tx1"/>
                  </a:solidFill>
                </a:rPr>
                <a:t>1,2</a:t>
              </a:r>
              <a:endParaRPr lang="ko-KR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7452956" y="955432"/>
              <a:ext cx="984727" cy="685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smtClean="0">
                  <a:solidFill>
                    <a:schemeClr val="tx1"/>
                  </a:solidFill>
                </a:rPr>
                <a:t>카메라</a:t>
              </a:r>
              <a:endParaRPr lang="en-US" altLang="ko-KR" sz="160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600" smtClean="0">
                  <a:solidFill>
                    <a:schemeClr val="tx1"/>
                  </a:solidFill>
                </a:rPr>
                <a:t>모듈</a:t>
              </a:r>
              <a:endParaRPr lang="ko-KR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8765941" y="940778"/>
              <a:ext cx="984727" cy="685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smtClean="0">
                  <a:solidFill>
                    <a:schemeClr val="tx1"/>
                  </a:solidFill>
                </a:rPr>
                <a:t>Py</a:t>
              </a:r>
            </a:p>
            <a:p>
              <a:pPr algn="ctr"/>
              <a:r>
                <a:rPr lang="en-US" altLang="ko-KR" sz="1600" smtClean="0">
                  <a:solidFill>
                    <a:schemeClr val="tx1"/>
                  </a:solidFill>
                </a:rPr>
                <a:t>firmata</a:t>
              </a:r>
              <a:endParaRPr lang="ko-KR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10061341" y="934916"/>
              <a:ext cx="984727" cy="685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smtClean="0">
                  <a:solidFill>
                    <a:schemeClr val="tx1"/>
                  </a:solidFill>
                </a:rPr>
                <a:t>OLED </a:t>
              </a:r>
            </a:p>
            <a:p>
              <a:pPr algn="ctr"/>
              <a:r>
                <a:rPr lang="ko-KR" altLang="en-US" sz="1600" smtClean="0">
                  <a:solidFill>
                    <a:schemeClr val="tx1"/>
                  </a:solidFill>
                </a:rPr>
                <a:t>모듈</a:t>
              </a:r>
              <a:endParaRPr lang="ko-KR" altLang="en-US" sz="1600">
                <a:solidFill>
                  <a:schemeClr val="tx1"/>
                </a:solidFill>
              </a:endParaRPr>
            </a:p>
          </p:txBody>
        </p:sp>
        <p:cxnSp>
          <p:nvCxnSpPr>
            <p:cNvPr id="34" name="직선 연결선 33"/>
            <p:cNvCxnSpPr>
              <a:stCxn id="13" idx="2"/>
            </p:cNvCxnSpPr>
            <p:nvPr/>
          </p:nvCxnSpPr>
          <p:spPr>
            <a:xfrm>
              <a:off x="1661752" y="1644162"/>
              <a:ext cx="38096" cy="4865041"/>
            </a:xfrm>
            <a:prstGeom prst="line">
              <a:avLst/>
            </a:prstGeom>
            <a:ln w="158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>
              <a:stCxn id="18" idx="2"/>
            </p:cNvCxnSpPr>
            <p:nvPr/>
          </p:nvCxnSpPr>
          <p:spPr>
            <a:xfrm>
              <a:off x="2913190" y="1638300"/>
              <a:ext cx="38096" cy="4865041"/>
            </a:xfrm>
            <a:prstGeom prst="line">
              <a:avLst/>
            </a:prstGeom>
            <a:ln w="158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/>
            <p:cNvCxnSpPr>
              <a:stCxn id="19" idx="2"/>
            </p:cNvCxnSpPr>
            <p:nvPr/>
          </p:nvCxnSpPr>
          <p:spPr>
            <a:xfrm>
              <a:off x="4182213" y="1632439"/>
              <a:ext cx="38096" cy="4865041"/>
            </a:xfrm>
            <a:prstGeom prst="line">
              <a:avLst/>
            </a:prstGeom>
            <a:ln w="158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>
              <a:stCxn id="20" idx="2"/>
            </p:cNvCxnSpPr>
            <p:nvPr/>
          </p:nvCxnSpPr>
          <p:spPr>
            <a:xfrm>
              <a:off x="5416067" y="1635370"/>
              <a:ext cx="38096" cy="4865041"/>
            </a:xfrm>
            <a:prstGeom prst="line">
              <a:avLst/>
            </a:prstGeom>
            <a:ln w="158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>
              <a:stCxn id="21" idx="2"/>
            </p:cNvCxnSpPr>
            <p:nvPr/>
          </p:nvCxnSpPr>
          <p:spPr>
            <a:xfrm>
              <a:off x="6641128" y="1638301"/>
              <a:ext cx="38096" cy="4865041"/>
            </a:xfrm>
            <a:prstGeom prst="line">
              <a:avLst/>
            </a:prstGeom>
            <a:ln w="158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>
              <a:stCxn id="22" idx="2"/>
            </p:cNvCxnSpPr>
            <p:nvPr/>
          </p:nvCxnSpPr>
          <p:spPr>
            <a:xfrm>
              <a:off x="7945320" y="1641232"/>
              <a:ext cx="38096" cy="4865041"/>
            </a:xfrm>
            <a:prstGeom prst="line">
              <a:avLst/>
            </a:prstGeom>
            <a:ln w="158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/>
            <p:cNvCxnSpPr>
              <a:stCxn id="23" idx="2"/>
            </p:cNvCxnSpPr>
            <p:nvPr/>
          </p:nvCxnSpPr>
          <p:spPr>
            <a:xfrm>
              <a:off x="9258305" y="1626578"/>
              <a:ext cx="38096" cy="4865041"/>
            </a:xfrm>
            <a:prstGeom prst="line">
              <a:avLst/>
            </a:prstGeom>
            <a:ln w="158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/>
            <p:cNvCxnSpPr>
              <a:stCxn id="24" idx="2"/>
            </p:cNvCxnSpPr>
            <p:nvPr/>
          </p:nvCxnSpPr>
          <p:spPr>
            <a:xfrm>
              <a:off x="10553705" y="1620716"/>
              <a:ext cx="38096" cy="4865041"/>
            </a:xfrm>
            <a:prstGeom prst="line">
              <a:avLst/>
            </a:prstGeom>
            <a:ln w="158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화살표 연결선 50"/>
            <p:cNvCxnSpPr/>
            <p:nvPr/>
          </p:nvCxnSpPr>
          <p:spPr>
            <a:xfrm flipV="1">
              <a:off x="1652954" y="2031019"/>
              <a:ext cx="1257300" cy="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/>
            <p:cNvCxnSpPr/>
            <p:nvPr/>
          </p:nvCxnSpPr>
          <p:spPr>
            <a:xfrm flipV="1">
              <a:off x="1673474" y="2848701"/>
              <a:ext cx="2529249" cy="2912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화살표 연결선 55"/>
            <p:cNvCxnSpPr/>
            <p:nvPr/>
          </p:nvCxnSpPr>
          <p:spPr>
            <a:xfrm flipV="1">
              <a:off x="1658820" y="3569661"/>
              <a:ext cx="3783618" cy="584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화살표 연결선 57"/>
            <p:cNvCxnSpPr/>
            <p:nvPr/>
          </p:nvCxnSpPr>
          <p:spPr>
            <a:xfrm flipV="1">
              <a:off x="1670543" y="4360964"/>
              <a:ext cx="5011611" cy="2635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화살표 연결선 59"/>
            <p:cNvCxnSpPr/>
            <p:nvPr/>
          </p:nvCxnSpPr>
          <p:spPr>
            <a:xfrm flipV="1">
              <a:off x="1699850" y="5389660"/>
              <a:ext cx="7576035" cy="3808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화살표 연결선 61"/>
            <p:cNvCxnSpPr/>
            <p:nvPr/>
          </p:nvCxnSpPr>
          <p:spPr>
            <a:xfrm flipV="1">
              <a:off x="1685196" y="5917209"/>
              <a:ext cx="8900742" cy="585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화살표 연결선 63"/>
            <p:cNvCxnSpPr/>
            <p:nvPr/>
          </p:nvCxnSpPr>
          <p:spPr>
            <a:xfrm flipV="1">
              <a:off x="1673470" y="2447182"/>
              <a:ext cx="1257300" cy="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화살표 연결선 64"/>
            <p:cNvCxnSpPr/>
            <p:nvPr/>
          </p:nvCxnSpPr>
          <p:spPr>
            <a:xfrm flipV="1">
              <a:off x="1673470" y="3209182"/>
              <a:ext cx="2511668" cy="290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화살표 연결선 66"/>
            <p:cNvCxnSpPr/>
            <p:nvPr/>
          </p:nvCxnSpPr>
          <p:spPr>
            <a:xfrm flipV="1">
              <a:off x="1676401" y="3965314"/>
              <a:ext cx="3748453" cy="5837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/>
            <p:cNvCxnSpPr/>
            <p:nvPr/>
          </p:nvCxnSpPr>
          <p:spPr>
            <a:xfrm flipV="1">
              <a:off x="1652955" y="4870916"/>
              <a:ext cx="4994030" cy="1756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화살표 연결선 70"/>
            <p:cNvCxnSpPr/>
            <p:nvPr/>
          </p:nvCxnSpPr>
          <p:spPr>
            <a:xfrm flipV="1">
              <a:off x="7986346" y="4865057"/>
              <a:ext cx="1257300" cy="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직사각형 71"/>
            <p:cNvSpPr/>
            <p:nvPr/>
          </p:nvSpPr>
          <p:spPr>
            <a:xfrm>
              <a:off x="1951072" y="1679303"/>
              <a:ext cx="62549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400" smtClean="0"/>
                <a:t>Serial</a:t>
              </a:r>
              <a:endParaRPr lang="ko-KR" altLang="en-US" sz="1400"/>
            </a:p>
          </p:txBody>
        </p:sp>
        <p:sp>
          <p:nvSpPr>
            <p:cNvPr id="73" name="직사각형 72"/>
            <p:cNvSpPr/>
            <p:nvPr/>
          </p:nvSpPr>
          <p:spPr>
            <a:xfrm>
              <a:off x="1918839" y="2095472"/>
              <a:ext cx="71686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400" smtClean="0"/>
                <a:t>(cm)</a:t>
              </a:r>
              <a:r>
                <a:rPr lang="ko-KR" altLang="en-US" sz="1400" smtClean="0"/>
                <a:t>값</a:t>
              </a:r>
              <a:endParaRPr lang="ko-KR" altLang="en-US" sz="1400"/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3390085" y="2880918"/>
              <a:ext cx="71686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400" smtClean="0"/>
                <a:t>(cm)</a:t>
              </a:r>
              <a:r>
                <a:rPr lang="ko-KR" altLang="en-US" sz="1400" smtClean="0"/>
                <a:t>값</a:t>
              </a:r>
              <a:endParaRPr lang="ko-KR" altLang="en-US" sz="1400"/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3483863" y="2517502"/>
              <a:ext cx="62549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400" smtClean="0"/>
                <a:t>Serial</a:t>
              </a:r>
              <a:endParaRPr lang="ko-KR" altLang="en-US" sz="1400"/>
            </a:p>
          </p:txBody>
        </p:sp>
        <p:sp>
          <p:nvSpPr>
            <p:cNvPr id="76" name="직사각형 75"/>
            <p:cNvSpPr/>
            <p:nvPr/>
          </p:nvSpPr>
          <p:spPr>
            <a:xfrm>
              <a:off x="4667900" y="3613610"/>
              <a:ext cx="71686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400" smtClean="0"/>
                <a:t>(cm)</a:t>
              </a:r>
              <a:r>
                <a:rPr lang="ko-KR" altLang="en-US" sz="1400" smtClean="0"/>
                <a:t>값</a:t>
              </a:r>
              <a:endParaRPr lang="ko-KR" altLang="en-US" sz="1400"/>
            </a:p>
          </p:txBody>
        </p:sp>
        <p:sp>
          <p:nvSpPr>
            <p:cNvPr id="77" name="직사각형 76"/>
            <p:cNvSpPr/>
            <p:nvPr/>
          </p:nvSpPr>
          <p:spPr>
            <a:xfrm>
              <a:off x="4761678" y="3250194"/>
              <a:ext cx="62549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400" smtClean="0"/>
                <a:t>Serial</a:t>
              </a:r>
              <a:endParaRPr lang="ko-KR" altLang="en-US" sz="1400"/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5936923" y="4478186"/>
              <a:ext cx="66813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400" smtClean="0"/>
                <a:t>(kg)</a:t>
              </a:r>
              <a:r>
                <a:rPr lang="ko-KR" altLang="en-US" sz="1400" smtClean="0"/>
                <a:t>값</a:t>
              </a:r>
              <a:endParaRPr lang="ko-KR" altLang="en-US" sz="1400"/>
            </a:p>
          </p:txBody>
        </p:sp>
        <p:sp>
          <p:nvSpPr>
            <p:cNvPr id="79" name="직사각형 78"/>
            <p:cNvSpPr/>
            <p:nvPr/>
          </p:nvSpPr>
          <p:spPr>
            <a:xfrm>
              <a:off x="6030701" y="4088394"/>
              <a:ext cx="62549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400" smtClean="0"/>
                <a:t>Serial</a:t>
              </a:r>
              <a:endParaRPr lang="ko-KR" altLang="en-US" sz="1400"/>
            </a:p>
          </p:txBody>
        </p:sp>
        <p:sp>
          <p:nvSpPr>
            <p:cNvPr id="80" name="직사각형 79"/>
            <p:cNvSpPr/>
            <p:nvPr/>
          </p:nvSpPr>
          <p:spPr>
            <a:xfrm>
              <a:off x="8293255" y="4495771"/>
              <a:ext cx="96532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smtClean="0"/>
                <a:t>녹화 영상</a:t>
              </a:r>
              <a:endParaRPr lang="ko-KR" altLang="en-US" sz="1400"/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6150915" y="5078992"/>
              <a:ext cx="319202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400" smtClean="0"/>
                <a:t>Object Detection</a:t>
              </a:r>
              <a:r>
                <a:rPr lang="ko-KR" altLang="en-US" sz="1400" smtClean="0"/>
                <a:t>으로 검출된 인원 수</a:t>
              </a:r>
              <a:endParaRPr lang="ko-KR" altLang="en-US" sz="1400"/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7085833" y="5600668"/>
              <a:ext cx="352147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smtClean="0"/>
                <a:t>내부 포화도</a:t>
              </a:r>
              <a:r>
                <a:rPr lang="en-US" altLang="ko-KR" sz="1400" smtClean="0"/>
                <a:t>(%), </a:t>
              </a:r>
              <a:r>
                <a:rPr lang="ko-KR" altLang="en-US" sz="1400" smtClean="0"/>
                <a:t>무게</a:t>
              </a:r>
              <a:r>
                <a:rPr lang="en-US" altLang="ko-KR" sz="1400" smtClean="0"/>
                <a:t>(kg), </a:t>
              </a:r>
              <a:r>
                <a:rPr lang="ko-KR" altLang="en-US" sz="1400" smtClean="0"/>
                <a:t>검출된 인원</a:t>
              </a:r>
              <a:r>
                <a:rPr lang="en-US" altLang="ko-KR" sz="1400" smtClean="0"/>
                <a:t>(</a:t>
              </a:r>
              <a:r>
                <a:rPr lang="ko-KR" altLang="en-US" sz="1400" smtClean="0"/>
                <a:t>명</a:t>
              </a:r>
              <a:r>
                <a:rPr lang="en-US" altLang="ko-KR" sz="1400" smtClean="0"/>
                <a:t>)</a:t>
              </a:r>
              <a:endParaRPr lang="ko-KR" altLang="en-US" sz="1400"/>
            </a:p>
          </p:txBody>
        </p:sp>
      </p:grpSp>
      <p:sp>
        <p:nvSpPr>
          <p:cNvPr id="85" name="모서리가 둥근 직사각형 84"/>
          <p:cNvSpPr/>
          <p:nvPr/>
        </p:nvSpPr>
        <p:spPr>
          <a:xfrm>
            <a:off x="10651467" y="941402"/>
            <a:ext cx="984727" cy="6858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smtClean="0">
                <a:solidFill>
                  <a:schemeClr val="tx1"/>
                </a:solidFill>
              </a:rPr>
              <a:t>RGB LED </a:t>
            </a:r>
          </a:p>
          <a:p>
            <a:pPr algn="ctr"/>
            <a:r>
              <a:rPr lang="ko-KR" altLang="en-US" sz="1600" smtClean="0">
                <a:solidFill>
                  <a:schemeClr val="tx1"/>
                </a:solidFill>
              </a:rPr>
              <a:t>모듈</a:t>
            </a:r>
            <a:endParaRPr lang="ko-KR" altLang="en-US" sz="1600">
              <a:solidFill>
                <a:schemeClr val="tx1"/>
              </a:solidFill>
            </a:endParaRPr>
          </a:p>
        </p:txBody>
      </p:sp>
      <p:cxnSp>
        <p:nvCxnSpPr>
          <p:cNvPr id="86" name="직선 연결선 85"/>
          <p:cNvCxnSpPr>
            <a:stCxn id="85" idx="2"/>
          </p:cNvCxnSpPr>
          <p:nvPr/>
        </p:nvCxnSpPr>
        <p:spPr>
          <a:xfrm>
            <a:off x="11143831" y="1627202"/>
            <a:ext cx="38096" cy="4865041"/>
          </a:xfrm>
          <a:prstGeom prst="line">
            <a:avLst/>
          </a:prstGeom>
          <a:ln w="158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/>
          <p:cNvCxnSpPr/>
          <p:nvPr/>
        </p:nvCxnSpPr>
        <p:spPr>
          <a:xfrm flipV="1">
            <a:off x="991260" y="6332709"/>
            <a:ext cx="10215004" cy="48424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직사각형 88"/>
          <p:cNvSpPr/>
          <p:nvPr/>
        </p:nvSpPr>
        <p:spPr>
          <a:xfrm>
            <a:off x="8950322" y="5996262"/>
            <a:ext cx="22081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smtClean="0"/>
              <a:t>상황에 따른 </a:t>
            </a:r>
            <a:r>
              <a:rPr lang="en-US" altLang="ko-KR" sz="1400" smtClean="0"/>
              <a:t>RGB </a:t>
            </a:r>
            <a:r>
              <a:rPr lang="ko-KR" altLang="en-US" sz="1400" smtClean="0"/>
              <a:t>신호 값</a:t>
            </a:r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제작 및 결과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3663770" y="1772822"/>
            <a:ext cx="4680000" cy="351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-187423" y="1786271"/>
            <a:ext cx="4680000" cy="351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rot="5400000">
            <a:off x="7406024" y="1772823"/>
            <a:ext cx="4680000" cy="351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172174" y="798602"/>
            <a:ext cx="1539894" cy="5539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defRPr/>
            </a:pP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 작품 사진</a:t>
            </a:r>
            <a:endParaRPr lang="en-US" altLang="ko-KR" sz="2000" b="1" i="1" smtClean="0">
              <a:solidFill>
                <a:schemeClr val="bg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제작 및 결과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pic>
        <p:nvPicPr>
          <p:cNvPr id="11" name="Team규식규_구현영상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1019908" y="814935"/>
            <a:ext cx="10227410" cy="575291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172174" y="798602"/>
            <a:ext cx="1539894" cy="50013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defRPr/>
            </a:pP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 시연 영상</a:t>
            </a:r>
            <a:endParaRPr lang="en-US" altLang="ko-KR" sz="2000" b="1" i="1" smtClean="0">
              <a:solidFill>
                <a:schemeClr val="bg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5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문제점 </a:t>
            </a:r>
            <a:r>
              <a:rPr lang="en-US" altLang="ko-KR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/ </a:t>
            </a: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개선 방향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19249" y="870412"/>
            <a:ext cx="11585535" cy="40318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endParaRPr lang="en-US" altLang="ko-KR" sz="1600" b="1" smtClean="0">
              <a:latin typeface="a시월구일1" pitchFamily="18" charset="-127"/>
              <a:ea typeface="a시월구일1" pitchFamily="18" charset="-127"/>
            </a:endParaRPr>
          </a:p>
          <a:p>
            <a:r>
              <a:rPr lang="en-US" altLang="ko-KR" sz="1600" b="1" smtClean="0">
                <a:latin typeface="a시월구일1" pitchFamily="18" charset="-127"/>
                <a:ea typeface="a시월구일1" pitchFamily="18" charset="-127"/>
              </a:rPr>
              <a:t>* </a:t>
            </a:r>
            <a:r>
              <a:rPr lang="ko-KR" altLang="en-US" sz="1600" b="1" smtClean="0">
                <a:latin typeface="a시월구일1" pitchFamily="18" charset="-127"/>
                <a:ea typeface="a시월구일1" pitchFamily="18" charset="-127"/>
              </a:rPr>
              <a:t>실제 적용 단계에서</a:t>
            </a: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 Arduino </a:t>
            </a:r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센서의 한계 → 더 정확한 부품 </a:t>
            </a: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/ </a:t>
            </a:r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기기 활용</a:t>
            </a:r>
            <a:endParaRPr lang="en-US" altLang="ko-KR" sz="1400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 </a:t>
            </a:r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세 가지 센서의 비용 부담 → 필요한 센서의 가감을 통한 비용 절감</a:t>
            </a: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.</a:t>
            </a:r>
          </a:p>
          <a:p>
            <a:pPr>
              <a:buFontTx/>
              <a:buChar char="-"/>
            </a:pP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r>
              <a:rPr lang="en-US" altLang="ko-KR" sz="1600" b="1" smtClean="0">
                <a:latin typeface="a시월구일1" pitchFamily="18" charset="-127"/>
                <a:ea typeface="a시월구일1" pitchFamily="18" charset="-127"/>
              </a:rPr>
              <a:t>* </a:t>
            </a:r>
            <a:r>
              <a:rPr lang="ko-KR" altLang="en-US" sz="1600" b="1" smtClean="0">
                <a:latin typeface="a시월구일1" pitchFamily="18" charset="-127"/>
                <a:ea typeface="a시월구일1" pitchFamily="18" charset="-127"/>
              </a:rPr>
              <a:t>앱 개발</a:t>
            </a: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 미리 등록해 둔 엘리베이터의 데이터를 확인할 수 있는 앱 개발</a:t>
            </a: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   → 출근 </a:t>
            </a: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/ </a:t>
            </a:r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등교 시 미리 엘리베이터의 상황 확인 가능</a:t>
            </a: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.</a:t>
            </a:r>
          </a:p>
          <a:p>
            <a:pPr>
              <a:buFontTx/>
              <a:buChar char="-"/>
            </a:pP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r>
              <a:rPr lang="en-US" altLang="ko-KR" sz="1600" b="1" smtClean="0">
                <a:latin typeface="a시월구일1" pitchFamily="18" charset="-127"/>
                <a:ea typeface="a시월구일1" pitchFamily="18" charset="-127"/>
              </a:rPr>
              <a:t>* </a:t>
            </a:r>
            <a:r>
              <a:rPr lang="ko-KR" altLang="en-US" sz="1600" b="1" smtClean="0">
                <a:latin typeface="a시월구일1" pitchFamily="18" charset="-127"/>
                <a:ea typeface="a시월구일1" pitchFamily="18" charset="-127"/>
              </a:rPr>
              <a:t>최신 엘리베이터의 경우 내부 디스플레이에 기술 활용</a:t>
            </a:r>
            <a:endParaRPr lang="en-US" altLang="ko-KR" sz="1600" b="1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TV / </a:t>
            </a:r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모니터 같은 디스플레이가 이미 부착된 최신 엘리베이터에는 따로 디스플레이용 모니터가 필요 </a:t>
            </a: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X</a:t>
            </a: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.</a:t>
            </a:r>
          </a:p>
          <a:p>
            <a:pPr>
              <a:buFontTx/>
              <a:buChar char="-"/>
            </a:pP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r>
              <a:rPr lang="en-US" altLang="ko-KR" sz="1600" b="1" smtClean="0">
                <a:latin typeface="a시월구일1" pitchFamily="18" charset="-127"/>
                <a:ea typeface="a시월구일1" pitchFamily="18" charset="-127"/>
              </a:rPr>
              <a:t>*Object Detecting</a:t>
            </a:r>
            <a:r>
              <a:rPr lang="ko-KR" altLang="en-US" sz="1600" b="1" smtClean="0">
                <a:latin typeface="a시월구일1" pitchFamily="18" charset="-127"/>
                <a:ea typeface="a시월구일1" pitchFamily="18" charset="-127"/>
              </a:rPr>
              <a:t>에 안면인식 적용</a:t>
            </a:r>
            <a:endParaRPr lang="en-US" altLang="ko-KR" sz="1600" b="1" smtClean="0">
              <a:latin typeface="a시월구일1" pitchFamily="18" charset="-127"/>
              <a:ea typeface="a시월구일1" pitchFamily="18" charset="-127"/>
            </a:endParaRPr>
          </a:p>
          <a:p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- </a:t>
            </a:r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엘리베이터 탑승객 신원 확인을 통해 범죄 예방과 보안 유지에 활용 가능</a:t>
            </a: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.</a:t>
            </a: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2DFE2ACC-7740-7561-1477-F510B13E3998}"/>
              </a:ext>
            </a:extLst>
          </p:cNvPr>
          <p:cNvSpPr/>
          <p:nvPr/>
        </p:nvSpPr>
        <p:spPr>
          <a:xfrm>
            <a:off x="270673" y="818043"/>
            <a:ext cx="569238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0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a시월구일1" pitchFamily="18" charset="-127"/>
                <a:ea typeface="a시월구일1" pitchFamily="18" charset="-127"/>
              </a:rPr>
              <a:t>주제 선정</a:t>
            </a:r>
            <a:endParaRPr lang="en-US" altLang="ko-KR" sz="2000" b="1" smtClean="0">
              <a:solidFill>
                <a:prstClr val="black">
                  <a:lumMod val="75000"/>
                  <a:lumOff val="25000"/>
                </a:prstClr>
              </a:solidFill>
              <a:latin typeface="a시월구일1" pitchFamily="18" charset="-127"/>
              <a:ea typeface="a시월구일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endParaRPr lang="en-US" altLang="ko-KR" sz="900" b="1" smtClean="0">
              <a:solidFill>
                <a:prstClr val="black">
                  <a:lumMod val="75000"/>
                  <a:lumOff val="25000"/>
                </a:prstClr>
              </a:solidFill>
              <a:latin typeface="a시월구일1" pitchFamily="18" charset="-127"/>
              <a:ea typeface="a시월구일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r>
              <a:rPr lang="en-US" altLang="ko-KR" sz="20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a시월구일1" pitchFamily="18" charset="-127"/>
                <a:ea typeface="a시월구일1" pitchFamily="18" charset="-127"/>
              </a:rPr>
              <a:t> </a:t>
            </a:r>
            <a:r>
              <a:rPr lang="ko-KR" altLang="en-US" sz="20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a시월구일1" pitchFamily="18" charset="-127"/>
                <a:ea typeface="a시월구일1" pitchFamily="18" charset="-127"/>
              </a:rPr>
              <a:t>센서 선정</a:t>
            </a:r>
            <a:endParaRPr lang="en-US" altLang="ko-KR" sz="2000" b="1" smtClean="0">
              <a:solidFill>
                <a:prstClr val="black">
                  <a:lumMod val="75000"/>
                  <a:lumOff val="25000"/>
                </a:prstClr>
              </a:solidFill>
              <a:latin typeface="a시월구일1" pitchFamily="18" charset="-127"/>
              <a:ea typeface="a시월구일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endParaRPr lang="en-US" altLang="ko-KR" sz="900" b="1" smtClean="0">
              <a:solidFill>
                <a:prstClr val="black">
                  <a:lumMod val="75000"/>
                  <a:lumOff val="25000"/>
                </a:prstClr>
              </a:solidFill>
              <a:latin typeface="a시월구일1" pitchFamily="18" charset="-127"/>
              <a:ea typeface="a시월구일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0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a시월구일1" pitchFamily="18" charset="-127"/>
                <a:ea typeface="a시월구일1" pitchFamily="18" charset="-127"/>
              </a:rPr>
              <a:t>작품 회로도</a:t>
            </a:r>
            <a:endParaRPr lang="en-US" altLang="ko-KR" sz="2000" b="1" smtClean="0">
              <a:solidFill>
                <a:prstClr val="black">
                  <a:lumMod val="75000"/>
                  <a:lumOff val="25000"/>
                </a:prstClr>
              </a:solidFill>
              <a:latin typeface="a시월구일1" pitchFamily="18" charset="-127"/>
              <a:ea typeface="a시월구일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endParaRPr lang="en-US" altLang="ko-KR" sz="900" b="1" smtClean="0">
              <a:solidFill>
                <a:prstClr val="black">
                  <a:lumMod val="75000"/>
                  <a:lumOff val="25000"/>
                </a:prstClr>
              </a:solidFill>
              <a:latin typeface="a시월구일1" pitchFamily="18" charset="-127"/>
              <a:ea typeface="a시월구일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0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a시월구일1" pitchFamily="18" charset="-127"/>
                <a:ea typeface="a시월구일1" pitchFamily="18" charset="-127"/>
              </a:rPr>
              <a:t>순서도 </a:t>
            </a:r>
            <a:r>
              <a:rPr lang="en-US" altLang="ko-KR" sz="20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a시월구일1" pitchFamily="18" charset="-127"/>
                <a:ea typeface="a시월구일1" pitchFamily="18" charset="-127"/>
              </a:rPr>
              <a:t>/ </a:t>
            </a:r>
            <a:r>
              <a:rPr lang="ko-KR" altLang="en-US" sz="20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a시월구일1" pitchFamily="18" charset="-127"/>
                <a:ea typeface="a시월구일1" pitchFamily="18" charset="-127"/>
              </a:rPr>
              <a:t>프로토콜 도식화</a:t>
            </a:r>
            <a:endParaRPr lang="en-US" altLang="ko-KR" sz="2000" b="1" smtClean="0">
              <a:solidFill>
                <a:prstClr val="black">
                  <a:lumMod val="75000"/>
                  <a:lumOff val="25000"/>
                </a:prstClr>
              </a:solidFill>
              <a:latin typeface="a시월구일1" pitchFamily="18" charset="-127"/>
              <a:ea typeface="a시월구일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endParaRPr lang="en-US" altLang="ko-KR" sz="900" b="1" smtClean="0">
              <a:solidFill>
                <a:prstClr val="black">
                  <a:lumMod val="75000"/>
                  <a:lumOff val="25000"/>
                </a:prstClr>
              </a:solidFill>
              <a:latin typeface="a시월구일1" pitchFamily="18" charset="-127"/>
              <a:ea typeface="a시월구일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0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a시월구일1" pitchFamily="18" charset="-127"/>
                <a:ea typeface="a시월구일1" pitchFamily="18" charset="-127"/>
              </a:rPr>
              <a:t>제작 및 결과</a:t>
            </a:r>
            <a:endParaRPr lang="en-US" altLang="ko-KR" sz="2000" b="1" smtClean="0">
              <a:solidFill>
                <a:prstClr val="black">
                  <a:lumMod val="75000"/>
                  <a:lumOff val="25000"/>
                </a:prstClr>
              </a:solidFill>
              <a:latin typeface="a시월구일1" pitchFamily="18" charset="-127"/>
              <a:ea typeface="a시월구일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endParaRPr lang="en-US" altLang="ko-KR" sz="900" b="1" smtClean="0">
              <a:solidFill>
                <a:prstClr val="black">
                  <a:lumMod val="75000"/>
                  <a:lumOff val="25000"/>
                </a:prstClr>
              </a:solidFill>
              <a:latin typeface="a시월구일1" pitchFamily="18" charset="-127"/>
              <a:ea typeface="a시월구일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0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a시월구일1" pitchFamily="18" charset="-127"/>
                <a:ea typeface="a시월구일1" pitchFamily="18" charset="-127"/>
              </a:rPr>
              <a:t>문제점 </a:t>
            </a:r>
            <a:r>
              <a:rPr lang="en-US" altLang="ko-KR" sz="20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a시월구일1" pitchFamily="18" charset="-127"/>
                <a:ea typeface="a시월구일1" pitchFamily="18" charset="-127"/>
              </a:rPr>
              <a:t>/ </a:t>
            </a:r>
            <a:r>
              <a:rPr lang="ko-KR" altLang="en-US" sz="2000" b="1" smtClean="0">
                <a:solidFill>
                  <a:prstClr val="black">
                    <a:lumMod val="75000"/>
                    <a:lumOff val="25000"/>
                  </a:prstClr>
                </a:solidFill>
                <a:latin typeface="a시월구일1" pitchFamily="18" charset="-127"/>
                <a:ea typeface="a시월구일1" pitchFamily="18" charset="-127"/>
              </a:rPr>
              <a:t>개선 방향</a:t>
            </a:r>
            <a:endParaRPr lang="en-US" altLang="ko-KR" sz="2000" b="1" smtClean="0">
              <a:solidFill>
                <a:prstClr val="black">
                  <a:lumMod val="75000"/>
                  <a:lumOff val="25000"/>
                </a:prst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목 차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주제 선정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395536" y="1283677"/>
            <a:ext cx="6768752" cy="553998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buFontTx/>
              <a:buAutoNum type="arabicPeriod"/>
              <a:defRPr/>
            </a:pP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제한 된 엘리베이터 공간</a:t>
            </a: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, </a:t>
            </a: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인원 포화로 인한 불편 발생</a:t>
            </a: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.</a:t>
            </a: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 </a:t>
            </a:r>
            <a:endParaRPr lang="en-US" altLang="ko-KR" sz="2000" b="1" i="1" smtClean="0">
              <a:solidFill>
                <a:schemeClr val="bg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2884740" y="3316473"/>
            <a:ext cx="1104287" cy="1104287"/>
            <a:chOff x="2708897" y="3325264"/>
            <a:chExt cx="1104287" cy="1104287"/>
          </a:xfrm>
        </p:grpSpPr>
        <p:sp>
          <p:nvSpPr>
            <p:cNvPr id="16" name="타원 15"/>
            <p:cNvSpPr/>
            <p:nvPr/>
          </p:nvSpPr>
          <p:spPr>
            <a:xfrm>
              <a:off x="2708897" y="3325264"/>
              <a:ext cx="1104287" cy="1104287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7" name="직사각형 16"/>
            <p:cNvSpPr/>
            <p:nvPr/>
          </p:nvSpPr>
          <p:spPr>
            <a:xfrm>
              <a:off x="2940797" y="3557164"/>
              <a:ext cx="640487" cy="640487"/>
            </a:xfrm>
            <a:prstGeom prst="rect">
              <a:avLst/>
            </a:prstGeom>
            <a:blipFill>
              <a:blip r:embed="rId2" cstate="print">
                <a:extLst>
                  <a:ext uri="{96DAC541-7B7A-43D3-8B79-37D633B846F1}">
                    <asvg:svgBlip xmlns:dgm="http://schemas.openxmlformats.org/drawingml/2006/diagram" xmlns="" xmlns:asvg="http://schemas.microsoft.com/office/drawing/2016/SVG/main" xmlns:lc="http://schemas.openxmlformats.org/drawingml/2006/lockedCanvas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21" name="그룹 20"/>
          <p:cNvGrpSpPr/>
          <p:nvPr/>
        </p:nvGrpSpPr>
        <p:grpSpPr>
          <a:xfrm>
            <a:off x="6989639" y="3360434"/>
            <a:ext cx="1104287" cy="1104287"/>
            <a:chOff x="7147894" y="3325264"/>
            <a:chExt cx="1104287" cy="1104287"/>
          </a:xfrm>
        </p:grpSpPr>
        <p:sp>
          <p:nvSpPr>
            <p:cNvPr id="18" name="타원 17"/>
            <p:cNvSpPr/>
            <p:nvPr/>
          </p:nvSpPr>
          <p:spPr>
            <a:xfrm>
              <a:off x="7147894" y="3325264"/>
              <a:ext cx="1104287" cy="1104287"/>
            </a:xfrm>
            <a:prstGeom prst="ellipse">
              <a:avLst/>
            </a:prstGeom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19" name="직사각형 18"/>
            <p:cNvSpPr/>
            <p:nvPr/>
          </p:nvSpPr>
          <p:spPr>
            <a:xfrm>
              <a:off x="7379795" y="3557164"/>
              <a:ext cx="640487" cy="640487"/>
            </a:xfrm>
            <a:prstGeom prst="rect">
              <a:avLst/>
            </a:prstGeom>
            <a:blipFill>
              <a:blip r:embed="rId4" cstate="print">
                <a:extLst>
                  <a:ext uri="{28A0092B-C50C-407E-A947-70E740481C1C}">
                    <a14:useLocalDpi xmlns="" xmlns:dgm="http://schemas.openxmlformats.org/drawingml/2006/diagram" xmlns:a14="http://schemas.microsoft.com/office/drawing/2010/main" xmlns:lc="http://schemas.openxmlformats.org/drawingml/2006/lockedCanvas" val="0"/>
                  </a:ext>
                  <a:ext uri="{96DAC541-7B7A-43D3-8B79-37D633B846F1}">
                    <asvg:svgBlip xmlns:dgm="http://schemas.openxmlformats.org/drawingml/2006/diagram" xmlns="" xmlns:asvg="http://schemas.microsoft.com/office/drawing/2016/SVG/main" xmlns:lc="http://schemas.openxmlformats.org/drawingml/2006/lockedCanvas" r:embed="rId5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22" name="그룹 21"/>
          <p:cNvGrpSpPr/>
          <p:nvPr/>
        </p:nvGrpSpPr>
        <p:grpSpPr>
          <a:xfrm>
            <a:off x="4047168" y="3351642"/>
            <a:ext cx="2863582" cy="1104287"/>
            <a:chOff x="2295264" y="835792"/>
            <a:chExt cx="2602964" cy="1104287"/>
          </a:xfrm>
        </p:grpSpPr>
        <p:sp>
          <p:nvSpPr>
            <p:cNvPr id="23" name="직사각형 22"/>
            <p:cNvSpPr/>
            <p:nvPr/>
          </p:nvSpPr>
          <p:spPr>
            <a:xfrm>
              <a:off x="2295264" y="835792"/>
              <a:ext cx="2602964" cy="1104287"/>
            </a:xfrm>
            <a:prstGeom prst="rect">
              <a:avLst/>
            </a:prstGeom>
          </p:spPr>
          <p:style>
            <a:lnRef idx="0">
              <a:schemeClr val="accent2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accen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accent2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직사각형 23"/>
            <p:cNvSpPr/>
            <p:nvPr/>
          </p:nvSpPr>
          <p:spPr>
            <a:xfrm>
              <a:off x="2295264" y="835792"/>
              <a:ext cx="2602964" cy="110428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적재 하중</a:t>
              </a:r>
              <a:r>
                <a:rPr lang="en-US" altLang="ko-KR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, </a:t>
              </a:r>
              <a:r>
                <a:rPr lang="ko-KR" altLang="en-US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공간 포화도</a:t>
              </a:r>
              <a:r>
                <a:rPr lang="en-US" altLang="ko-KR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, </a:t>
              </a:r>
              <a:r>
                <a:rPr lang="ko-KR" altLang="en-US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인원 수</a:t>
              </a:r>
              <a:endPara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endParaRPr>
            </a:p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데이터 측정</a:t>
              </a:r>
              <a:r>
                <a:rPr lang="en-US" altLang="ko-KR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.</a:t>
              </a:r>
              <a:endParaRPr lang="en-US" sz="1600" kern="1200" dirty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endParaRPr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8182484" y="3363365"/>
            <a:ext cx="2863582" cy="1104287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데이터 통계를</a:t>
            </a:r>
            <a:endParaRPr lang="en-US" altLang="ko-KR" sz="1600" kern="1200" smtClean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엘리베이터 외부에 디스플레이</a:t>
            </a:r>
            <a:r>
              <a:rPr lang="en-US" altLang="ko-KR" sz="16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.</a:t>
            </a:r>
            <a:endParaRPr lang="en-US" sz="1600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=""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6119442" y="5439499"/>
            <a:ext cx="5794130" cy="553998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defRPr/>
            </a:pP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3. </a:t>
            </a: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회사</a:t>
            </a: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, </a:t>
            </a: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학교 등 특정 시간대 인원 포화 문제 해소</a:t>
            </a: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.</a:t>
            </a:r>
          </a:p>
        </p:txBody>
      </p:sp>
      <p:sp>
        <p:nvSpPr>
          <p:cNvPr id="27" name="아래쪽 화살표 26"/>
          <p:cNvSpPr/>
          <p:nvPr/>
        </p:nvSpPr>
        <p:spPr>
          <a:xfrm>
            <a:off x="2593731" y="1872762"/>
            <a:ext cx="791307" cy="80010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아래쪽 화살표 28"/>
          <p:cNvSpPr/>
          <p:nvPr/>
        </p:nvSpPr>
        <p:spPr>
          <a:xfrm>
            <a:off x="6034455" y="4592515"/>
            <a:ext cx="791307" cy="80010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2804742" y="3217984"/>
            <a:ext cx="8317523" cy="1327638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2781183" y="2728546"/>
            <a:ext cx="5905618" cy="553998"/>
          </a:xfrm>
          <a:prstGeom prst="rect">
            <a:avLst/>
          </a:prstGeom>
          <a:solidFill>
            <a:srgbClr val="404040"/>
          </a:solidFill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defRPr/>
            </a:pP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2. </a:t>
            </a: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내부 상황을 외부에 디스플레이 하는 방안 제시</a:t>
            </a: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5" grpId="0"/>
      <p:bldP spid="26" grpId="0" animBg="1"/>
      <p:bldP spid="27" grpId="0" animBg="1"/>
      <p:bldP spid="29" grpId="0" animBg="1"/>
      <p:bldP spid="30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센서 선정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pic>
        <p:nvPicPr>
          <p:cNvPr id="36866" name="Picture 2" descr="아두이노 초음파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6877" y="870439"/>
            <a:ext cx="1881029" cy="1080000"/>
          </a:xfrm>
          <a:prstGeom prst="rect">
            <a:avLst/>
          </a:prstGeom>
          <a:noFill/>
        </p:spPr>
      </p:pic>
      <p:sp>
        <p:nvSpPr>
          <p:cNvPr id="30" name="직사각형 29"/>
          <p:cNvSpPr/>
          <p:nvPr/>
        </p:nvSpPr>
        <p:spPr>
          <a:xfrm>
            <a:off x="2315086" y="1364588"/>
            <a:ext cx="3303199" cy="49059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“</a:t>
            </a:r>
            <a:r>
              <a:rPr lang="ko-KR" altLang="en-US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엘리베이터 내 공간 포화도 측정</a:t>
            </a: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”</a:t>
            </a:r>
            <a:endParaRPr lang="en-US" sz="1600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=""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2312259" y="905607"/>
            <a:ext cx="2312495" cy="5539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buFontTx/>
              <a:buAutoNum type="arabicPeriod"/>
              <a:defRPr/>
            </a:pP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초음파 센서</a:t>
            </a:r>
            <a:endParaRPr lang="en-US" altLang="ko-KR" sz="2000" b="1" i="1" smtClean="0">
              <a:solidFill>
                <a:schemeClr val="bg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309224" y="1939017"/>
            <a:ext cx="9534014" cy="44090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</a:t>
            </a:r>
            <a:endParaRPr lang="en-US" sz="1600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2426676" y="2039817"/>
            <a:ext cx="3121269" cy="4132385"/>
            <a:chOff x="2286000" y="2259623"/>
            <a:chExt cx="3121269" cy="4132385"/>
          </a:xfrm>
        </p:grpSpPr>
        <p:sp>
          <p:nvSpPr>
            <p:cNvPr id="31" name="직사각형 30"/>
            <p:cNvSpPr/>
            <p:nvPr/>
          </p:nvSpPr>
          <p:spPr>
            <a:xfrm>
              <a:off x="2286000" y="2259623"/>
              <a:ext cx="3121269" cy="4132385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686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614610" y="2280626"/>
              <a:ext cx="468000" cy="7527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2676765" y="2274765"/>
              <a:ext cx="468000" cy="7497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570041" y="2277696"/>
              <a:ext cx="468000" cy="7556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38" name="그룹 37"/>
          <p:cNvGrpSpPr/>
          <p:nvPr/>
        </p:nvGrpSpPr>
        <p:grpSpPr>
          <a:xfrm>
            <a:off x="2817441" y="2813539"/>
            <a:ext cx="2378861" cy="300204"/>
            <a:chOff x="2755895" y="2822331"/>
            <a:chExt cx="2378861" cy="300204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755895" y="2822331"/>
              <a:ext cx="468000" cy="297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690810" y="2825262"/>
              <a:ext cx="468000" cy="297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4666756" y="2825262"/>
              <a:ext cx="468000" cy="297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36868" name="Picture 4"/>
          <p:cNvPicPr>
            <a:picLocks noChangeAspect="1" noChangeArrowheads="1"/>
          </p:cNvPicPr>
          <p:nvPr/>
        </p:nvPicPr>
        <p:blipFill>
          <a:blip r:embed="rId6" cstate="print"/>
          <a:srcRect l="10337" t="11326" r="8533" b="9416"/>
          <a:stretch>
            <a:fillRect/>
          </a:stretch>
        </p:blipFill>
        <p:spPr bwMode="auto">
          <a:xfrm>
            <a:off x="3191609" y="4607171"/>
            <a:ext cx="1318846" cy="1459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869" name="Picture 5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511431" y="5192835"/>
            <a:ext cx="900000" cy="76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2" name="직사각형 41"/>
          <p:cNvSpPr/>
          <p:nvPr/>
        </p:nvSpPr>
        <p:spPr>
          <a:xfrm>
            <a:off x="5562378" y="2070903"/>
            <a:ext cx="5788491" cy="883313"/>
          </a:xfrm>
          <a:prstGeom prst="rect">
            <a:avLst/>
          </a:prstGeom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</a:t>
            </a:r>
            <a:r>
              <a:rPr lang="ko-KR" altLang="en-US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엘리베이터 내 물체</a:t>
            </a: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, </a:t>
            </a:r>
            <a:r>
              <a:rPr lang="ko-KR" altLang="en-US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인원까지 초음파 신호 반사</a:t>
            </a:r>
            <a:endParaRPr lang="en-US" altLang="ko-KR" sz="1600" kern="1200" smtClean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b="1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  → 계산 통해 공간 포화도 계산</a:t>
            </a:r>
            <a:r>
              <a:rPr lang="en-US" altLang="ko-KR" sz="1600" b="1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.</a:t>
            </a:r>
            <a:endParaRPr lang="en-US" sz="1600" b="1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565309" y="4904956"/>
            <a:ext cx="5788491" cy="883313"/>
          </a:xfrm>
          <a:prstGeom prst="rect">
            <a:avLst/>
          </a:prstGeom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</a:t>
            </a:r>
            <a:r>
              <a:rPr lang="ko-KR" altLang="en-US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인원뿐만 아니라 여러 물체들도 엘리베이터 공간 차지</a:t>
            </a:r>
            <a:endParaRPr lang="en-US" altLang="ko-KR" sz="1600" kern="1200" smtClean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  <a:p>
            <a:pPr lvl="0" defTabSz="889000">
              <a:spcBef>
                <a:spcPct val="0"/>
              </a:spcBef>
              <a:spcAft>
                <a:spcPct val="35000"/>
              </a:spcAft>
            </a:pPr>
            <a:r>
              <a:rPr lang="ko-KR" altLang="en-US" sz="1600" b="1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  → 포화도 정보가 필요</a:t>
            </a:r>
            <a:r>
              <a:rPr lang="en-US" altLang="ko-KR" sz="1600" b="1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.</a:t>
            </a:r>
            <a:endParaRPr lang="en-US" sz="1600" b="1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2779969" y="3508103"/>
            <a:ext cx="26061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smtClean="0">
                <a:solidFill>
                  <a:srgbClr val="FF0000"/>
                </a:solidFill>
                <a:latin typeface="a시월구일2" pitchFamily="18" charset="-127"/>
                <a:ea typeface="a시월구일2" pitchFamily="18" charset="-127"/>
              </a:rPr>
              <a:t>“ </a:t>
            </a:r>
            <a:r>
              <a:rPr lang="en-US" altLang="ko-KR" sz="2000" b="1" smtClean="0">
                <a:solidFill>
                  <a:srgbClr val="FF0000"/>
                </a:solidFill>
                <a:latin typeface="a시월구일2" pitchFamily="18" charset="-127"/>
                <a:ea typeface="a시월구일2" pitchFamily="18" charset="-127"/>
              </a:rPr>
              <a:t>Saturation</a:t>
            </a:r>
            <a:r>
              <a:rPr lang="en-US" altLang="ko-KR" sz="2000" b="1" smtClean="0">
                <a:solidFill>
                  <a:srgbClr val="FF0000"/>
                </a:solidFill>
                <a:latin typeface="a시월구일2" pitchFamily="18" charset="-127"/>
                <a:ea typeface="a시월구일2" pitchFamily="18" charset="-127"/>
              </a:rPr>
              <a:t>: ?? % ”</a:t>
            </a:r>
            <a:endParaRPr lang="ko-KR" altLang="en-US" sz="2000" b="1">
              <a:solidFill>
                <a:srgbClr val="FF0000"/>
              </a:solidFill>
              <a:latin typeface="a시월구일2" pitchFamily="18" charset="-127"/>
              <a:ea typeface="a시월구일2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5596459" y="4615933"/>
            <a:ext cx="50353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i="1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“</a:t>
            </a:r>
            <a:r>
              <a:rPr lang="ko-KR" altLang="en-US" b="1" i="1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인원만 세면 되지</a:t>
            </a:r>
            <a:r>
              <a:rPr lang="en-US" altLang="ko-KR" b="1" i="1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, </a:t>
            </a:r>
            <a:r>
              <a:rPr lang="ko-KR" altLang="en-US" b="1" i="1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왜 포화도까지 필요한가요</a:t>
            </a:r>
            <a:r>
              <a:rPr lang="en-US" altLang="ko-KR" b="1" i="1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?”</a:t>
            </a:r>
            <a:endParaRPr lang="ko-KR" altLang="en-US" i="1">
              <a:solidFill>
                <a:srgbClr val="F32B49"/>
              </a:solidFill>
            </a:endParaRPr>
          </a:p>
        </p:txBody>
      </p:sp>
      <p:pic>
        <p:nvPicPr>
          <p:cNvPr id="39" name="그림 38" descr="백팩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453054" y="4766205"/>
            <a:ext cx="826396" cy="109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68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68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6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6" dur="500"/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 tmFilter="0, 0; .2, .5; .8, .5; 1, 0"/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" autoRev="1" fill="hold"/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 uiExpand="1" build="allAtOnce"/>
      <p:bldP spid="44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센서 선정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315086" y="1364588"/>
            <a:ext cx="3303199" cy="49059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“</a:t>
            </a:r>
            <a:r>
              <a:rPr lang="ko-KR" altLang="en-US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엘리베이터 내 적재 하중 측정</a:t>
            </a: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”</a:t>
            </a:r>
            <a:endParaRPr lang="en-US" sz="1600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309224" y="1939017"/>
            <a:ext cx="9534014" cy="44090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</a:t>
            </a:r>
            <a:endParaRPr lang="en-US" sz="1600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426676" y="2039817"/>
            <a:ext cx="3121269" cy="4132385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5562378" y="2070903"/>
            <a:ext cx="5788491" cy="883313"/>
          </a:xfrm>
          <a:prstGeom prst="rect">
            <a:avLst/>
          </a:prstGeom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</a:t>
            </a:r>
            <a:r>
              <a:rPr lang="ko-KR" altLang="en-US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엘리베이터 바닥 면 아래 로드셀 설치</a:t>
            </a:r>
            <a:endParaRPr lang="en-US" altLang="ko-KR" sz="1600" kern="1200" smtClean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  </a:t>
            </a:r>
            <a:r>
              <a:rPr lang="ko-KR" altLang="en-US" sz="1600" b="1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→ 계산 통해 무게값 계산</a:t>
            </a:r>
            <a:r>
              <a:rPr lang="en-US" altLang="ko-KR" sz="1600" b="1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.</a:t>
            </a:r>
            <a:endParaRPr lang="en-US" sz="1600" b="1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565309" y="4904956"/>
            <a:ext cx="5788491" cy="1302413"/>
          </a:xfrm>
          <a:prstGeom prst="rect">
            <a:avLst/>
          </a:prstGeom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</a:t>
            </a:r>
            <a:r>
              <a:rPr lang="ko-KR" altLang="en-US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인원뿐만 아니라 여러 물체들도 엘리베이터 공간 차지</a:t>
            </a:r>
            <a:endParaRPr lang="en-US" altLang="ko-KR" sz="1600" kern="1200" smtClean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  <a:p>
            <a:pPr lvl="0" defTabSz="889000">
              <a:spcBef>
                <a:spcPct val="0"/>
              </a:spcBef>
              <a:spcAft>
                <a:spcPct val="35000"/>
              </a:spcAft>
            </a:pPr>
            <a:r>
              <a:rPr lang="ko-KR" altLang="en-US" sz="16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  </a:t>
            </a:r>
            <a:r>
              <a:rPr lang="ko-KR" altLang="en-US" sz="1600" b="1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→ 적재하중 정보가 필요</a:t>
            </a:r>
            <a:r>
              <a:rPr lang="en-US" altLang="ko-KR" sz="1600" b="1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.</a:t>
            </a:r>
          </a:p>
          <a:p>
            <a:pPr lvl="0" defTabSz="889000">
              <a:spcBef>
                <a:spcPct val="0"/>
              </a:spcBef>
              <a:spcAft>
                <a:spcPct val="35000"/>
              </a:spcAft>
            </a:pPr>
            <a:r>
              <a:rPr lang="ko-KR" altLang="en-US" sz="1600" b="1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  → 최대하중 도달 시 무정지 모드 구현</a:t>
            </a:r>
            <a:r>
              <a:rPr lang="en-US" altLang="ko-KR" sz="1600" b="1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.</a:t>
            </a:r>
            <a:endParaRPr lang="en-US" sz="1600" b="1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654" y="835271"/>
            <a:ext cx="1882800" cy="13215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" name="직사각형 33">
            <a:extLst>
              <a:ext uri="{FF2B5EF4-FFF2-40B4-BE49-F238E27FC236}">
                <a16:creationId xmlns=""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2312259" y="905607"/>
            <a:ext cx="2831241" cy="5539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defRPr/>
            </a:pP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2.	</a:t>
            </a: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무게 센서 </a:t>
            </a: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(</a:t>
            </a: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로드셀</a:t>
            </a: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)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2426677" y="5715001"/>
            <a:ext cx="3121269" cy="4572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11097" y="5774104"/>
            <a:ext cx="846761" cy="3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17509" y="5768243"/>
            <a:ext cx="846761" cy="3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" name="직사각형 38"/>
          <p:cNvSpPr/>
          <p:nvPr/>
        </p:nvSpPr>
        <p:spPr>
          <a:xfrm>
            <a:off x="2779969" y="3508103"/>
            <a:ext cx="25789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smtClean="0">
                <a:solidFill>
                  <a:srgbClr val="FF0000"/>
                </a:solidFill>
                <a:latin typeface="a시월구일2" pitchFamily="18" charset="-127"/>
                <a:ea typeface="a시월구일2" pitchFamily="18" charset="-127"/>
              </a:rPr>
              <a:t>“ Live Load: ?? kg ”</a:t>
            </a:r>
            <a:endParaRPr lang="ko-KR" altLang="en-US" sz="2000" b="1">
              <a:solidFill>
                <a:srgbClr val="FF0000"/>
              </a:solidFill>
              <a:latin typeface="a시월구일2" pitchFamily="18" charset="-127"/>
              <a:ea typeface="a시월구일2" pitchFamily="18" charset="-127"/>
            </a:endParaRPr>
          </a:p>
        </p:txBody>
      </p:sp>
      <p:pic>
        <p:nvPicPr>
          <p:cNvPr id="25" name="Picture 4"/>
          <p:cNvPicPr>
            <a:picLocks noChangeAspect="1" noChangeArrowheads="1"/>
          </p:cNvPicPr>
          <p:nvPr/>
        </p:nvPicPr>
        <p:blipFill>
          <a:blip r:embed="rId4" cstate="print"/>
          <a:srcRect l="10337" t="11326" r="8533" b="9416"/>
          <a:stretch>
            <a:fillRect/>
          </a:stretch>
        </p:blipFill>
        <p:spPr bwMode="auto">
          <a:xfrm>
            <a:off x="3261945" y="4220323"/>
            <a:ext cx="1318846" cy="1459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581767" y="4805987"/>
            <a:ext cx="900000" cy="76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그림 26" descr="백팩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523390" y="4379357"/>
            <a:ext cx="826396" cy="109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09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09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센서 선정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315086" y="1364588"/>
            <a:ext cx="3303199" cy="49059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“</a:t>
            </a:r>
            <a:r>
              <a:rPr lang="ko-KR" altLang="en-US" sz="16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엘리베이터 내 인원 수 측정 </a:t>
            </a: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”</a:t>
            </a:r>
            <a:endParaRPr lang="en-US" sz="1600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309224" y="1939017"/>
            <a:ext cx="9534014" cy="44090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</a:t>
            </a:r>
            <a:endParaRPr lang="en-US" sz="1600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5579963" y="2958962"/>
            <a:ext cx="5788491" cy="1173767"/>
          </a:xfrm>
          <a:prstGeom prst="rect">
            <a:avLst/>
          </a:prstGeom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Google Yolo v5 </a:t>
            </a:r>
            <a:r>
              <a:rPr lang="ko-KR" altLang="en-US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이용 </a:t>
            </a: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: Object Detection</a:t>
            </a:r>
          </a:p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b="1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  → 모듈 카메라를 통해 </a:t>
            </a:r>
            <a:r>
              <a:rPr lang="ko-KR" altLang="en-US" sz="1600" b="1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인원 수</a:t>
            </a:r>
            <a:r>
              <a:rPr lang="ko-KR" altLang="en-US" sz="1600" b="1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계산</a:t>
            </a:r>
            <a:r>
              <a:rPr lang="en-US" altLang="ko-KR" sz="1600" b="1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.</a:t>
            </a:r>
          </a:p>
          <a:p>
            <a:pPr lvl="0" defTabSz="889000">
              <a:spcBef>
                <a:spcPct val="0"/>
              </a:spcBef>
              <a:spcAft>
                <a:spcPct val="35000"/>
              </a:spcAft>
            </a:pPr>
            <a:r>
              <a:rPr lang="ko-KR" altLang="en-US" sz="1600" b="1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  → 범죄 발생 예방</a:t>
            </a:r>
            <a:r>
              <a:rPr lang="en-US" altLang="ko-KR" sz="1600" b="1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, </a:t>
            </a:r>
            <a:r>
              <a:rPr lang="ko-KR" altLang="en-US" sz="1600" b="1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보안 유지</a:t>
            </a:r>
            <a:endParaRPr lang="en-US" sz="1600" b="1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=""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2312258" y="905607"/>
            <a:ext cx="5635988" cy="5539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defRPr/>
            </a:pP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3.	</a:t>
            </a: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모듈 카메라 </a:t>
            </a: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(8MP V2 Rasberry Pi Camera)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2426676" y="2039817"/>
            <a:ext cx="3121269" cy="4132385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2823929" y="3033335"/>
            <a:ext cx="216501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b="1" smtClean="0">
                <a:solidFill>
                  <a:srgbClr val="FF0000"/>
                </a:solidFill>
                <a:latin typeface="a시월구일2" pitchFamily="18" charset="-127"/>
                <a:ea typeface="a시월구일2" pitchFamily="18" charset="-127"/>
              </a:rPr>
              <a:t>“ The number of</a:t>
            </a:r>
          </a:p>
          <a:p>
            <a:pPr algn="ctr"/>
            <a:r>
              <a:rPr lang="en-US" altLang="ko-KR" sz="2000" b="1" smtClean="0">
                <a:solidFill>
                  <a:srgbClr val="FF0000"/>
                </a:solidFill>
                <a:latin typeface="a시월구일2" pitchFamily="18" charset="-127"/>
                <a:ea typeface="a시월구일2" pitchFamily="18" charset="-127"/>
              </a:rPr>
              <a:t> people: ?? ”</a:t>
            </a:r>
            <a:endParaRPr lang="ko-KR" altLang="en-US" sz="2000" b="1">
              <a:solidFill>
                <a:srgbClr val="FF0000"/>
              </a:solidFill>
              <a:latin typeface="a시월구일2" pitchFamily="18" charset="-127"/>
              <a:ea typeface="a시월구일2" pitchFamily="18" charset="-127"/>
            </a:endParaRPr>
          </a:p>
        </p:txBody>
      </p:sp>
      <p:pic>
        <p:nvPicPr>
          <p:cNvPr id="39940" name="Picture 4" descr="정품]라즈베리파이 카메라 모듈 8MP V2 Raspberry Pi Camera-11번가 모바일"/>
          <p:cNvPicPr>
            <a:picLocks noChangeAspect="1" noChangeArrowheads="1"/>
          </p:cNvPicPr>
          <p:nvPr/>
        </p:nvPicPr>
        <p:blipFill>
          <a:blip r:embed="rId2" cstate="print"/>
          <a:srcRect t="29846" r="29252" b="30615"/>
          <a:stretch>
            <a:fillRect/>
          </a:stretch>
        </p:blipFill>
        <p:spPr bwMode="auto">
          <a:xfrm>
            <a:off x="396875" y="835269"/>
            <a:ext cx="1882800" cy="1052230"/>
          </a:xfrm>
          <a:prstGeom prst="rect">
            <a:avLst/>
          </a:prstGeom>
          <a:noFill/>
        </p:spPr>
      </p:pic>
      <p:sp>
        <p:nvSpPr>
          <p:cNvPr id="55" name="사다리꼴 54"/>
          <p:cNvSpPr/>
          <p:nvPr/>
        </p:nvSpPr>
        <p:spPr>
          <a:xfrm rot="16200000">
            <a:off x="3758714" y="3143247"/>
            <a:ext cx="975948" cy="2584939"/>
          </a:xfrm>
          <a:prstGeom prst="trapezoid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942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70639" y="4185127"/>
            <a:ext cx="527538" cy="4977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" name="그림 56" descr="인원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78432" y="3862887"/>
            <a:ext cx="1800000" cy="1820931"/>
          </a:xfrm>
          <a:prstGeom prst="rect">
            <a:avLst/>
          </a:prstGeom>
        </p:spPr>
      </p:pic>
      <p:sp>
        <p:nvSpPr>
          <p:cNvPr id="58" name="직사각형 57"/>
          <p:cNvSpPr/>
          <p:nvPr/>
        </p:nvSpPr>
        <p:spPr>
          <a:xfrm>
            <a:off x="3332285" y="4088423"/>
            <a:ext cx="360485" cy="32531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3801208" y="4082562"/>
            <a:ext cx="360485" cy="32531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/>
          <p:cNvSpPr/>
          <p:nvPr/>
        </p:nvSpPr>
        <p:spPr>
          <a:xfrm>
            <a:off x="4293577" y="4082562"/>
            <a:ext cx="360485" cy="32531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3475893" y="4372708"/>
            <a:ext cx="360485" cy="32531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3801208" y="4513385"/>
            <a:ext cx="360485" cy="32531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4152901" y="4328746"/>
            <a:ext cx="360485" cy="32531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715000" y="4166132"/>
            <a:ext cx="4454159" cy="1479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1" name="그룹 30"/>
          <p:cNvGrpSpPr/>
          <p:nvPr/>
        </p:nvGrpSpPr>
        <p:grpSpPr>
          <a:xfrm>
            <a:off x="5626047" y="2066192"/>
            <a:ext cx="4027908" cy="973503"/>
            <a:chOff x="5626047" y="2066192"/>
            <a:chExt cx="4027908" cy="973503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734908" y="2093804"/>
              <a:ext cx="2919047" cy="9216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5626047" y="2066192"/>
              <a:ext cx="1069784" cy="9735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2" name="직사각형 31"/>
          <p:cNvSpPr/>
          <p:nvPr/>
        </p:nvSpPr>
        <p:spPr>
          <a:xfrm>
            <a:off x="5653232" y="5392028"/>
            <a:ext cx="5788491" cy="883313"/>
          </a:xfrm>
          <a:prstGeom prst="rect">
            <a:avLst/>
          </a:prstGeom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 </a:t>
            </a:r>
            <a:r>
              <a:rPr lang="ko-KR" altLang="en-US" sz="16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안면 인식을 통해 추가적인 개선 기대 가능</a:t>
            </a:r>
            <a:endParaRPr lang="en-US" sz="1600" b="1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5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6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54" grpId="0"/>
      <p:bldP spid="55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32" grpId="0"/>
      <p:bldP spid="3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센서 선정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315086" y="1364588"/>
            <a:ext cx="3303199" cy="49059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“</a:t>
            </a:r>
            <a:r>
              <a:rPr lang="ko-KR" altLang="en-US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엘리베이터 내 </a:t>
            </a:r>
            <a:r>
              <a:rPr lang="ko-KR" altLang="en-US" sz="16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상태 정보 표시</a:t>
            </a: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”</a:t>
            </a:r>
            <a:endParaRPr lang="en-US" sz="1600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309224" y="1939017"/>
            <a:ext cx="9534014" cy="44090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rPr>
              <a:t> </a:t>
            </a:r>
            <a:endParaRPr lang="en-US" sz="1600" kern="1200" dirty="0">
              <a:solidFill>
                <a:schemeClr val="tx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426676" y="2039817"/>
            <a:ext cx="3121269" cy="4132385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868" name="Picture 4"/>
          <p:cNvPicPr>
            <a:picLocks noChangeAspect="1" noChangeArrowheads="1"/>
          </p:cNvPicPr>
          <p:nvPr/>
        </p:nvPicPr>
        <p:blipFill>
          <a:blip r:embed="rId2" cstate="print"/>
          <a:srcRect l="10337" t="11326" r="8533" b="9416"/>
          <a:stretch>
            <a:fillRect/>
          </a:stretch>
        </p:blipFill>
        <p:spPr bwMode="auto">
          <a:xfrm>
            <a:off x="2690801" y="4281856"/>
            <a:ext cx="1318846" cy="1459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" name="직사각형 33">
            <a:extLst>
              <a:ext uri="{FF2B5EF4-FFF2-40B4-BE49-F238E27FC236}">
                <a16:creationId xmlns=""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2312259" y="905607"/>
            <a:ext cx="2405655" cy="5539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defRPr/>
            </a:pPr>
            <a:r>
              <a:rPr lang="en-US" altLang="ko-KR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4.	RGB LED </a:t>
            </a: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모듈</a:t>
            </a:r>
            <a:endParaRPr lang="en-US" altLang="ko-KR" sz="2000" b="1" i="1" smtClean="0">
              <a:solidFill>
                <a:schemeClr val="bg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779969" y="3508103"/>
            <a:ext cx="26593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smtClean="0">
                <a:solidFill>
                  <a:srgbClr val="FF0000"/>
                </a:solidFill>
                <a:latin typeface="a시월구일2" pitchFamily="18" charset="-127"/>
                <a:ea typeface="a시월구일2" pitchFamily="18" charset="-127"/>
              </a:rPr>
              <a:t>“ Situation: A/B/C ”</a:t>
            </a:r>
            <a:endParaRPr lang="ko-KR" altLang="en-US" sz="2000" b="1">
              <a:solidFill>
                <a:srgbClr val="FF0000"/>
              </a:solidFill>
              <a:latin typeface="a시월구일2" pitchFamily="18" charset="-127"/>
              <a:ea typeface="a시월구일2" pitchFamily="18" charset="-127"/>
            </a:endParaRPr>
          </a:p>
        </p:txBody>
      </p:sp>
      <p:pic>
        <p:nvPicPr>
          <p:cNvPr id="2050" name="Picture 2" descr="풀컬러 RGB LED 모듈 아두이노 3색 5파이 5mm - G마켓 모바일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7396" y="836572"/>
            <a:ext cx="1440000" cy="1411764"/>
          </a:xfrm>
          <a:prstGeom prst="rect">
            <a:avLst/>
          </a:prstGeom>
          <a:noFill/>
        </p:spPr>
      </p:pic>
      <p:grpSp>
        <p:nvGrpSpPr>
          <p:cNvPr id="41" name="그룹 40"/>
          <p:cNvGrpSpPr/>
          <p:nvPr/>
        </p:nvGrpSpPr>
        <p:grpSpPr>
          <a:xfrm>
            <a:off x="5549407" y="1692601"/>
            <a:ext cx="5788491" cy="1183532"/>
            <a:chOff x="5549407" y="2033081"/>
            <a:chExt cx="5788491" cy="1183532"/>
          </a:xfrm>
        </p:grpSpPr>
        <p:sp>
          <p:nvSpPr>
            <p:cNvPr id="26" name="직사각형 25"/>
            <p:cNvSpPr/>
            <p:nvPr/>
          </p:nvSpPr>
          <p:spPr>
            <a:xfrm>
              <a:off x="5549407" y="2033081"/>
              <a:ext cx="5788491" cy="1183532"/>
            </a:xfrm>
            <a:prstGeom prst="rect">
              <a:avLst/>
            </a:prstGeom>
            <a:ln w="127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   </a:t>
              </a:r>
              <a:r>
                <a:rPr lang="ko-KR" altLang="en-US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엘리베이터 내 공실인 경우</a:t>
              </a:r>
              <a:endPara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endParaRPr>
            </a:p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    </a:t>
              </a:r>
              <a:r>
                <a:rPr lang="ko-KR" altLang="en-US" sz="1600" b="1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→ </a:t>
              </a:r>
              <a:r>
                <a:rPr lang="ko-KR" altLang="en-US" sz="1600" b="1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절전 모드 실행 표시</a:t>
              </a:r>
              <a:r>
                <a:rPr lang="en-US" altLang="ko-KR" sz="1600" b="1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.</a:t>
              </a:r>
              <a:endParaRPr lang="en-US" sz="1600" b="1" kern="1200" dirty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endParaRPr>
            </a:p>
          </p:txBody>
        </p:sp>
        <p:sp>
          <p:nvSpPr>
            <p:cNvPr id="32" name="타원 31"/>
            <p:cNvSpPr/>
            <p:nvPr/>
          </p:nvSpPr>
          <p:spPr>
            <a:xfrm>
              <a:off x="8161504" y="2276272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5568863" y="2680491"/>
            <a:ext cx="5788491" cy="1479693"/>
            <a:chOff x="5568863" y="3020971"/>
            <a:chExt cx="5788491" cy="1479693"/>
          </a:xfrm>
        </p:grpSpPr>
        <p:sp>
          <p:nvSpPr>
            <p:cNvPr id="27" name="직사각형 26"/>
            <p:cNvSpPr/>
            <p:nvPr/>
          </p:nvSpPr>
          <p:spPr>
            <a:xfrm>
              <a:off x="5568863" y="3020971"/>
              <a:ext cx="5788491" cy="1479693"/>
            </a:xfrm>
            <a:prstGeom prst="rect">
              <a:avLst/>
            </a:prstGeom>
            <a:ln w="127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  </a:t>
              </a:r>
              <a:r>
                <a:rPr lang="ko-KR" altLang="en-US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엘리베이터 정상 작동 시</a:t>
              </a:r>
              <a:endParaRPr lang="en-US" altLang="ko-KR" sz="16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endParaRPr>
            </a:p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  (</a:t>
              </a:r>
              <a:r>
                <a:rPr lang="ko-KR" altLang="en-US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인원 </a:t>
              </a:r>
              <a:r>
                <a:rPr lang="en-US" altLang="ko-KR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/ </a:t>
              </a:r>
              <a:r>
                <a:rPr lang="ko-KR" altLang="en-US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사물 탑승 시</a:t>
              </a:r>
              <a:r>
                <a:rPr lang="en-US" altLang="ko-KR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) </a:t>
              </a:r>
              <a:endPara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endParaRPr>
            </a:p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    </a:t>
              </a:r>
              <a:r>
                <a:rPr lang="ko-KR" altLang="en-US" sz="1600" b="1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→ </a:t>
              </a:r>
              <a:r>
                <a:rPr lang="ko-KR" altLang="en-US" sz="1600" b="1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정상 작동 표시</a:t>
              </a:r>
              <a:r>
                <a:rPr lang="en-US" altLang="ko-KR" sz="1600" b="1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.</a:t>
              </a:r>
              <a:endParaRPr lang="en-US" sz="1600" b="1" kern="1200" dirty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endParaRPr>
            </a:p>
          </p:txBody>
        </p:sp>
        <p:sp>
          <p:nvSpPr>
            <p:cNvPr id="33" name="타원 32"/>
            <p:cNvSpPr/>
            <p:nvPr/>
          </p:nvSpPr>
          <p:spPr>
            <a:xfrm>
              <a:off x="7934525" y="3255523"/>
              <a:ext cx="360000" cy="360000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5620744" y="4244490"/>
            <a:ext cx="5788491" cy="1562911"/>
            <a:chOff x="5620744" y="4584970"/>
            <a:chExt cx="5788491" cy="1562911"/>
          </a:xfrm>
        </p:grpSpPr>
        <p:sp>
          <p:nvSpPr>
            <p:cNvPr id="42" name="직사각형 41"/>
            <p:cNvSpPr/>
            <p:nvPr/>
          </p:nvSpPr>
          <p:spPr>
            <a:xfrm>
              <a:off x="5620744" y="4668188"/>
              <a:ext cx="5788491" cy="1479693"/>
            </a:xfrm>
            <a:prstGeom prst="rect">
              <a:avLst/>
            </a:prstGeom>
            <a:ln w="127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  1. </a:t>
              </a:r>
              <a:r>
                <a:rPr lang="ko-KR" altLang="en-US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최대 하중 초과 시</a:t>
              </a:r>
              <a:endParaRPr lang="en-US" altLang="ko-KR" sz="16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endParaRPr>
            </a:p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  </a:t>
              </a:r>
              <a:r>
                <a:rPr lang="en-US" altLang="ko-KR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2. </a:t>
              </a:r>
              <a:r>
                <a:rPr lang="ko-KR" altLang="en-US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최대 인원 초과 시</a:t>
              </a:r>
              <a:endPara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endParaRPr>
            </a:p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  3. </a:t>
              </a:r>
              <a:r>
                <a:rPr lang="ko-KR" altLang="en-US" sz="16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최대 포화도 초과 시</a:t>
              </a:r>
              <a:endParaRPr lang="en-US" altLang="ko-KR" sz="1600" kern="1200" smtClean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endParaRPr>
            </a:p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    </a:t>
              </a:r>
              <a:r>
                <a:rPr lang="ko-KR" altLang="en-US" sz="1600" b="1" kern="1200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→ </a:t>
              </a:r>
              <a:r>
                <a:rPr lang="ko-KR" altLang="en-US" sz="1600" b="1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무정지 모드 표시</a:t>
              </a:r>
              <a:r>
                <a:rPr lang="en-US" altLang="ko-KR" sz="1600" b="1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.</a:t>
              </a:r>
            </a:p>
            <a:p>
              <a:pPr lvl="0" algn="l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   ( </a:t>
              </a:r>
              <a:r>
                <a:rPr lang="ko-KR" altLang="en-US" sz="1600" b="1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외부에서 입력 받은 층 무시 </a:t>
              </a:r>
              <a:r>
                <a:rPr lang="en-US" altLang="ko-KR" sz="1600" b="1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/ </a:t>
              </a:r>
              <a:r>
                <a:rPr lang="ko-KR" altLang="en-US" sz="1600" b="1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내부 입력 층에서만 정지</a:t>
              </a:r>
              <a:r>
                <a:rPr lang="en-US" altLang="ko-KR" sz="1600" b="1" smtClean="0">
                  <a:solidFill>
                    <a:schemeClr val="tx1"/>
                  </a:solidFill>
                  <a:latin typeface="a시월구일1" pitchFamily="18" charset="-127"/>
                  <a:ea typeface="a시월구일1" pitchFamily="18" charset="-127"/>
                </a:rPr>
                <a:t>)</a:t>
              </a:r>
              <a:endParaRPr lang="en-US" sz="1600" b="1" kern="1200" dirty="0">
                <a:solidFill>
                  <a:schemeClr val="tx1"/>
                </a:solidFill>
                <a:latin typeface="a시월구일1" pitchFamily="18" charset="-127"/>
                <a:ea typeface="a시월구일1" pitchFamily="18" charset="-127"/>
              </a:endParaRPr>
            </a:p>
          </p:txBody>
        </p:sp>
        <p:sp>
          <p:nvSpPr>
            <p:cNvPr id="35" name="타원 34"/>
            <p:cNvSpPr/>
            <p:nvPr/>
          </p:nvSpPr>
          <p:spPr>
            <a:xfrm>
              <a:off x="7610270" y="4584970"/>
              <a:ext cx="360000" cy="360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37579" y="2055098"/>
            <a:ext cx="1079500" cy="1308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437568" y="2055103"/>
            <a:ext cx="1079500" cy="1308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437567" y="2055101"/>
            <a:ext cx="1079500" cy="1308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" name="Picture 4"/>
          <p:cNvPicPr>
            <a:picLocks noChangeAspect="1" noChangeArrowheads="1"/>
          </p:cNvPicPr>
          <p:nvPr/>
        </p:nvPicPr>
        <p:blipFill>
          <a:blip r:embed="rId2" cstate="print"/>
          <a:srcRect l="10337" t="11326" r="8533" b="9416"/>
          <a:stretch>
            <a:fillRect/>
          </a:stretch>
        </p:blipFill>
        <p:spPr bwMode="auto">
          <a:xfrm>
            <a:off x="3991065" y="4278612"/>
            <a:ext cx="1318846" cy="1459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" name="직사각형 37"/>
          <p:cNvSpPr/>
          <p:nvPr/>
        </p:nvSpPr>
        <p:spPr>
          <a:xfrm>
            <a:off x="5507254" y="5483136"/>
            <a:ext cx="5788491" cy="1183532"/>
          </a:xfrm>
          <a:prstGeom prst="rect">
            <a:avLst/>
          </a:prstGeom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l" defTabSz="8890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b="1" kern="1200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   * </a:t>
            </a:r>
            <a:r>
              <a:rPr lang="ko-KR" altLang="en-US" sz="1600" b="1" kern="1200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 </a:t>
            </a:r>
            <a:r>
              <a:rPr lang="en-US" altLang="ko-KR" sz="1600" b="1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LED</a:t>
            </a:r>
            <a:r>
              <a:rPr lang="ko-KR" altLang="en-US" sz="1600" b="1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로 설계하였으나</a:t>
            </a:r>
            <a:r>
              <a:rPr lang="en-US" altLang="ko-KR" sz="1600" b="1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, </a:t>
            </a:r>
            <a:r>
              <a:rPr lang="ko-KR" altLang="en-US" sz="1600" b="1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실제 상황에 구현된다면 대체 가능</a:t>
            </a:r>
            <a:r>
              <a:rPr lang="en-US" altLang="ko-KR" sz="1600" b="1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.</a:t>
            </a:r>
            <a:r>
              <a:rPr lang="ko-KR" altLang="en-US" sz="1600" b="1" smtClean="0">
                <a:solidFill>
                  <a:srgbClr val="F32B49"/>
                </a:solidFill>
                <a:latin typeface="a시월구일1" pitchFamily="18" charset="-127"/>
                <a:ea typeface="a시월구일1" pitchFamily="18" charset="-127"/>
              </a:rPr>
              <a:t> </a:t>
            </a:r>
            <a:endParaRPr lang="en-US" sz="1600" b="1" kern="1200" dirty="0">
              <a:solidFill>
                <a:srgbClr val="F32B49"/>
              </a:solidFill>
              <a:latin typeface="a시월구일1" pitchFamily="18" charset="-127"/>
              <a:ea typeface="a시월구일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" dur="5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센서 연결 도식화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 cstate="print"/>
          <a:srcRect l="1330" r="1499"/>
          <a:stretch>
            <a:fillRect/>
          </a:stretch>
        </p:blipFill>
        <p:spPr bwMode="auto">
          <a:xfrm>
            <a:off x="1784838" y="1480435"/>
            <a:ext cx="9082457" cy="4801674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B252A15B-5149-DD34-1535-B904E6B7D63B}"/>
              </a:ext>
            </a:extLst>
          </p:cNvPr>
          <p:cNvSpPr/>
          <p:nvPr/>
        </p:nvSpPr>
        <p:spPr>
          <a:xfrm>
            <a:off x="175728" y="896814"/>
            <a:ext cx="2286118" cy="5539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defRPr/>
            </a:pPr>
            <a:r>
              <a:rPr lang="ko-KR" altLang="en-US" sz="2000" b="1" i="1" smtClean="0">
                <a:solidFill>
                  <a:schemeClr val="bg1"/>
                </a:solidFill>
                <a:latin typeface="a시월구일1" pitchFamily="18" charset="-127"/>
                <a:ea typeface="a시월구일1" pitchFamily="18" charset="-127"/>
              </a:rPr>
              <a:t>센서 연결 도식화</a:t>
            </a:r>
            <a:endParaRPr lang="en-US" altLang="ko-KR" sz="2000" b="1" i="1" smtClean="0">
              <a:solidFill>
                <a:schemeClr val="bg1"/>
              </a:solidFill>
              <a:latin typeface="a시월구일1" pitchFamily="18" charset="-127"/>
              <a:ea typeface="a시월구일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9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9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9B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9">
            <a:extLst>
              <a:ext uri="{FF2B5EF4-FFF2-40B4-BE49-F238E27FC236}">
                <a16:creationId xmlns:a16="http://schemas.microsoft.com/office/drawing/2014/main" xmlns="" id="{B6D479F5-6CB5-A51E-63E7-B4AD63017962}"/>
              </a:ext>
            </a:extLst>
          </p:cNvPr>
          <p:cNvGrpSpPr/>
          <p:nvPr/>
        </p:nvGrpSpPr>
        <p:grpSpPr>
          <a:xfrm>
            <a:off x="172085" y="165100"/>
            <a:ext cx="11847830" cy="6527800"/>
            <a:chOff x="172085" y="165100"/>
            <a:chExt cx="11847830" cy="65278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xmlns="" id="{F891FC48-829E-5949-5EBC-B94278C73C12}"/>
                </a:ext>
              </a:extLst>
            </p:cNvPr>
            <p:cNvSpPr/>
            <p:nvPr/>
          </p:nvSpPr>
          <p:spPr>
            <a:xfrm>
              <a:off x="172085" y="165100"/>
              <a:ext cx="11847830" cy="6527800"/>
            </a:xfrm>
            <a:prstGeom prst="roundRect">
              <a:avLst>
                <a:gd name="adj" fmla="val 183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xmlns="" id="{59AE98E0-7D65-F534-A17C-70D9838198FC}"/>
                </a:ext>
              </a:extLst>
            </p:cNvPr>
            <p:cNvSpPr/>
            <p:nvPr/>
          </p:nvSpPr>
          <p:spPr>
            <a:xfrm>
              <a:off x="172085" y="165100"/>
              <a:ext cx="11847830" cy="609600"/>
            </a:xfrm>
            <a:prstGeom prst="round2SameRect">
              <a:avLst/>
            </a:prstGeom>
            <a:gradFill>
              <a:gsLst>
                <a:gs pos="21000">
                  <a:srgbClr val="F3F3F3"/>
                </a:gs>
                <a:gs pos="100000">
                  <a:srgbClr val="D9D9D9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사각형: 둥근 한쪽 모서리 5">
              <a:extLst>
                <a:ext uri="{FF2B5EF4-FFF2-40B4-BE49-F238E27FC236}">
                  <a16:creationId xmlns:a16="http://schemas.microsoft.com/office/drawing/2014/main" xmlns="" id="{F8678655-DE08-E434-2763-136B84857C66}"/>
                </a:ext>
              </a:extLst>
            </p:cNvPr>
            <p:cNvSpPr/>
            <p:nvPr/>
          </p:nvSpPr>
          <p:spPr>
            <a:xfrm flipH="1">
              <a:off x="11682413" y="437198"/>
              <a:ext cx="337502" cy="337502"/>
            </a:xfrm>
            <a:prstGeom prst="round1Rect">
              <a:avLst>
                <a:gd name="adj" fmla="val 13845"/>
              </a:avLst>
            </a:pr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+</a:t>
              </a:r>
              <a:endPara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A523AF7A-6D5E-021D-9930-879DC0773F7A}"/>
                </a:ext>
              </a:extLst>
            </p:cNvPr>
            <p:cNvSpPr/>
            <p:nvPr/>
          </p:nvSpPr>
          <p:spPr>
            <a:xfrm>
              <a:off x="368427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95C39617-D671-C9D3-01F3-5E1EF33B03CA}"/>
                </a:ext>
              </a:extLst>
            </p:cNvPr>
            <p:cNvSpPr/>
            <p:nvPr/>
          </p:nvSpPr>
          <p:spPr>
            <a:xfrm>
              <a:off x="613791" y="399098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E2ED7A0B-C9B0-1635-AE6C-15BF91935C2F}"/>
                </a:ext>
              </a:extLst>
            </p:cNvPr>
            <p:cNvSpPr/>
            <p:nvPr/>
          </p:nvSpPr>
          <p:spPr>
            <a:xfrm>
              <a:off x="859155" y="397669"/>
              <a:ext cx="144000" cy="144000"/>
            </a:xfrm>
            <a:prstGeom prst="ellipse">
              <a:avLst/>
            </a:prstGeom>
            <a:solidFill>
              <a:srgbClr val="F32B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사각형: 둥근 모서리 3">
            <a:extLst>
              <a:ext uri="{FF2B5EF4-FFF2-40B4-BE49-F238E27FC236}">
                <a16:creationId xmlns:a16="http://schemas.microsoft.com/office/drawing/2014/main" xmlns="" id="{813C7D84-69AB-E150-2A2C-98D335ACBF69}"/>
              </a:ext>
            </a:extLst>
          </p:cNvPr>
          <p:cNvSpPr/>
          <p:nvPr/>
        </p:nvSpPr>
        <p:spPr>
          <a:xfrm>
            <a:off x="1202563" y="254000"/>
            <a:ext cx="9829800" cy="40233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  <a:alpha val="65000"/>
              </a:schemeClr>
            </a:solidFill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2000" b="1" kern="0" smtClean="0">
                <a:ln w="1587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시월구일1" pitchFamily="18" charset="-127"/>
                <a:ea typeface="a시월구일1" pitchFamily="18" charset="-127"/>
              </a:rPr>
              <a:t>시스템 회로도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시월구일1" pitchFamily="18" charset="-127"/>
              <a:ea typeface="a시월구일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7467396" y="835243"/>
            <a:ext cx="4481350" cy="37548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600" b="1" smtClean="0">
                <a:latin typeface="a시월구일1" pitchFamily="18" charset="-127"/>
                <a:ea typeface="a시월구일1" pitchFamily="18" charset="-127"/>
              </a:rPr>
              <a:t>Main: Arduino Mega </a:t>
            </a:r>
            <a:r>
              <a:rPr lang="ko-KR" altLang="en-US" sz="1600" b="1" smtClean="0">
                <a:latin typeface="a시월구일1" pitchFamily="18" charset="-127"/>
                <a:ea typeface="a시월구일1" pitchFamily="18" charset="-127"/>
              </a:rPr>
              <a:t>이용</a:t>
            </a:r>
            <a:endParaRPr lang="en-US" altLang="ko-KR" sz="1600" b="1" smtClean="0">
              <a:latin typeface="a시월구일1" pitchFamily="18" charset="-127"/>
              <a:ea typeface="a시월구일1" pitchFamily="18" charset="-127"/>
            </a:endParaRPr>
          </a:p>
          <a:p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다수의 센서 연결</a:t>
            </a: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r>
              <a:rPr lang="en-US" altLang="ko-KR" sz="1400" smtClean="0">
                <a:latin typeface="a시월구일1" pitchFamily="18" charset="-127"/>
                <a:ea typeface="a시월구일1" pitchFamily="18" charset="-127"/>
              </a:rPr>
              <a:t>  (</a:t>
            </a:r>
            <a:r>
              <a:rPr lang="ko-KR" altLang="en-US" sz="1400" smtClean="0">
                <a:latin typeface="a시월구일1" pitchFamily="18" charset="-127"/>
                <a:ea typeface="a시월구일1" pitchFamily="18" charset="-127"/>
              </a:rPr>
              <a:t>로드셀</a:t>
            </a:r>
            <a:r>
              <a:rPr lang="en-US" altLang="ko-KR" sz="1400" smtClean="0">
                <a:latin typeface="a시월구일1" pitchFamily="18" charset="-127"/>
                <a:ea typeface="a시월구일1" pitchFamily="18" charset="-127"/>
              </a:rPr>
              <a:t> 2, </a:t>
            </a:r>
            <a:r>
              <a:rPr lang="ko-KR" altLang="en-US" sz="1400" smtClean="0">
                <a:latin typeface="a시월구일1" pitchFamily="18" charset="-127"/>
                <a:ea typeface="a시월구일1" pitchFamily="18" charset="-127"/>
              </a:rPr>
              <a:t>초음파 </a:t>
            </a:r>
            <a:r>
              <a:rPr lang="en-US" altLang="ko-KR" sz="1400" smtClean="0">
                <a:latin typeface="a시월구일1" pitchFamily="18" charset="-127"/>
                <a:ea typeface="a시월구일1" pitchFamily="18" charset="-127"/>
              </a:rPr>
              <a:t>3)</a:t>
            </a:r>
          </a:p>
          <a:p>
            <a:pPr>
              <a:buFontTx/>
              <a:buChar char="-"/>
            </a:pPr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향상된 안정성</a:t>
            </a: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r>
              <a:rPr lang="ko-KR" altLang="en-US" sz="1600" b="1" smtClean="0">
                <a:latin typeface="a시월구일1" pitchFamily="18" charset="-127"/>
                <a:ea typeface="a시월구일1" pitchFamily="18" charset="-127"/>
              </a:rPr>
              <a:t>라즈베리 파이 이용</a:t>
            </a:r>
            <a:endParaRPr lang="en-US" altLang="ko-KR" sz="1600" b="1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모듈 카메라 이용</a:t>
            </a: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pPr>
              <a:buFontTx/>
              <a:buChar char="-"/>
            </a:pP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PyFirmata</a:t>
            </a:r>
            <a:r>
              <a:rPr lang="ko-KR" altLang="en-US" sz="1600" smtClean="0">
                <a:latin typeface="a시월구일1" pitchFamily="18" charset="-127"/>
                <a:ea typeface="a시월구일1" pitchFamily="18" charset="-127"/>
              </a:rPr>
              <a:t>를 통해 </a:t>
            </a:r>
            <a:r>
              <a:rPr lang="en-US" altLang="ko-KR" sz="1600" smtClean="0">
                <a:latin typeface="a시월구일1" pitchFamily="18" charset="-127"/>
                <a:ea typeface="a시월구일1" pitchFamily="18" charset="-127"/>
              </a:rPr>
              <a:t>Object Detecting</a:t>
            </a:r>
          </a:p>
          <a:p>
            <a:pPr>
              <a:buFontTx/>
              <a:buChar char="-"/>
            </a:pPr>
            <a:endParaRPr lang="en-US" altLang="ko-KR" sz="1600" smtClean="0">
              <a:latin typeface="a시월구일1" pitchFamily="18" charset="-127"/>
              <a:ea typeface="a시월구일1" pitchFamily="18" charset="-127"/>
            </a:endParaRPr>
          </a:p>
          <a:p>
            <a:r>
              <a:rPr lang="en-US" altLang="ko-KR" sz="1600" b="1" smtClean="0">
                <a:latin typeface="a시월구일1" pitchFamily="18" charset="-127"/>
                <a:ea typeface="a시월구일1" pitchFamily="18" charset="-127"/>
              </a:rPr>
              <a:t>OLED</a:t>
            </a:r>
            <a:r>
              <a:rPr lang="ko-KR" altLang="en-US" sz="1600" b="1" smtClean="0">
                <a:latin typeface="a시월구일1" pitchFamily="18" charset="-127"/>
                <a:ea typeface="a시월구일1" pitchFamily="18" charset="-127"/>
              </a:rPr>
              <a:t>를 통해 정보 디스플레이</a:t>
            </a:r>
            <a:endParaRPr lang="en-US" altLang="ko-KR" sz="1600" b="1" smtClean="0">
              <a:latin typeface="a시월구일1" pitchFamily="18" charset="-127"/>
              <a:ea typeface="a시월구일1" pitchFamily="18" charset="-127"/>
            </a:endParaRPr>
          </a:p>
          <a:p>
            <a:endParaRPr lang="en-US" altLang="ko-KR" sz="1600" b="1" smtClean="0">
              <a:latin typeface="a시월구일1" pitchFamily="18" charset="-127"/>
              <a:ea typeface="a시월구일1" pitchFamily="18" charset="-127"/>
            </a:endParaRPr>
          </a:p>
          <a:p>
            <a:r>
              <a:rPr lang="en-US" altLang="ko-KR" sz="1600" b="1" smtClean="0">
                <a:latin typeface="a시월구일1" pitchFamily="18" charset="-127"/>
                <a:ea typeface="a시월구일1" pitchFamily="18" charset="-127"/>
              </a:rPr>
              <a:t>RGB LED </a:t>
            </a:r>
            <a:r>
              <a:rPr lang="ko-KR" altLang="en-US" sz="1600" b="1" smtClean="0">
                <a:latin typeface="a시월구일1" pitchFamily="18" charset="-127"/>
                <a:ea typeface="a시월구일1" pitchFamily="18" charset="-127"/>
              </a:rPr>
              <a:t>를 통해 상태 표시</a:t>
            </a:r>
            <a:endParaRPr lang="en-US" altLang="ko-KR" sz="1600" b="1" smtClean="0">
              <a:latin typeface="a시월구일1" pitchFamily="18" charset="-127"/>
              <a:ea typeface="a시월구일1" pitchFamily="18" charset="-127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0297" y="786668"/>
            <a:ext cx="7160400" cy="58783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14115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2819</TotalTime>
  <Words>623</Words>
  <Application>Microsoft Office PowerPoint</Application>
  <PresentationFormat>사용자 지정</PresentationFormat>
  <Paragraphs>158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굴림</vt:lpstr>
      <vt:lpstr>Arial</vt:lpstr>
      <vt:lpstr>맑은 고딕</vt:lpstr>
      <vt:lpstr>a시월구일1</vt:lpstr>
      <vt:lpstr>a시월구일2</vt:lpstr>
      <vt:lpstr>1_Office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최민규</cp:lastModifiedBy>
  <cp:revision>151</cp:revision>
  <dcterms:created xsi:type="dcterms:W3CDTF">2023-10-29T04:21:16Z</dcterms:created>
  <dcterms:modified xsi:type="dcterms:W3CDTF">2023-11-21T02:38:30Z</dcterms:modified>
</cp:coreProperties>
</file>

<file path=docProps/thumbnail.jpeg>
</file>